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6" r:id="rId3"/>
    <p:sldId id="271" r:id="rId4"/>
    <p:sldId id="280" r:id="rId5"/>
    <p:sldId id="274" r:id="rId6"/>
    <p:sldId id="275" r:id="rId7"/>
    <p:sldId id="279" r:id="rId8"/>
    <p:sldId id="287" r:id="rId9"/>
    <p:sldId id="281" r:id="rId10"/>
    <p:sldId id="288" r:id="rId11"/>
    <p:sldId id="289" r:id="rId12"/>
    <p:sldId id="273" r:id="rId13"/>
    <p:sldId id="293" r:id="rId14"/>
    <p:sldId id="294" r:id="rId15"/>
    <p:sldId id="278" r:id="rId16"/>
    <p:sldId id="292" r:id="rId17"/>
    <p:sldId id="276" r:id="rId18"/>
    <p:sldId id="297" r:id="rId19"/>
    <p:sldId id="298" r:id="rId20"/>
    <p:sldId id="299" r:id="rId21"/>
    <p:sldId id="300" r:id="rId22"/>
    <p:sldId id="301" r:id="rId23"/>
    <p:sldId id="302" r:id="rId24"/>
    <p:sldId id="304" r:id="rId25"/>
    <p:sldId id="282" r:id="rId26"/>
    <p:sldId id="307" r:id="rId27"/>
    <p:sldId id="283" r:id="rId28"/>
    <p:sldId id="270" r:id="rId2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BCB3"/>
    <a:srgbClr val="D55F19"/>
    <a:srgbClr val="0043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87"/>
    <p:restoredTop sz="94640"/>
  </p:normalViewPr>
  <p:slideViewPr>
    <p:cSldViewPr snapToGrid="0" snapToObjects="1" showGuides="1">
      <p:cViewPr varScale="1">
        <p:scale>
          <a:sx n="115" d="100"/>
          <a:sy n="115" d="100"/>
        </p:scale>
        <p:origin x="114" y="132"/>
      </p:cViewPr>
      <p:guideLst>
        <p:guide orient="horz" pos="222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11CE025-D2BF-2C45-AB10-0DFAA46593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A7C13B34-964E-1D40-929C-0BD367E7B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8A0FBF5-94A8-B24E-950C-C4763D59C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52FB-CE4A-184D-A779-0520333867A3}" type="datetimeFigureOut">
              <a:rPr lang="es-ES" smtClean="0"/>
              <a:t>15/10/2021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B3B0CA6-89F7-4442-A38C-758EA99B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F2AEAC3-55BA-0C47-8E2D-53D442AED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F655-8B66-8E4F-B138-1CF005266E8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1419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649B5EC-CBE2-674D-A60B-DECDEFF05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48A48E6B-A4FF-4A4B-8D16-25B66EF5ED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49A2904-37CD-F942-AEBF-A6A788AE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52FB-CE4A-184D-A779-0520333867A3}" type="datetimeFigureOut">
              <a:rPr lang="es-ES" smtClean="0"/>
              <a:t>15/10/2021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7320944-0C0C-A743-A21F-DF530911E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7C14D44-0EB6-8A43-82DB-19752BF39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F655-8B66-8E4F-B138-1CF005266E8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9001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65E2FDFD-D4D2-0248-A458-E4075E3ECB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7CEF09B6-8544-EA40-83A5-28BA97838E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62A6BDF-A0DA-F644-93DE-28C2A7E87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52FB-CE4A-184D-A779-0520333867A3}" type="datetimeFigureOut">
              <a:rPr lang="es-ES" smtClean="0"/>
              <a:t>15/10/2021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A7F6BA7-315C-C447-A459-8658172A4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C7ED7D6-7B5C-3C4F-A199-2AA104BE0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F655-8B66-8E4F-B138-1CF005266E8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9517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6451C5A-A496-554C-B59D-E25B39720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E55DC97-A511-0347-881E-4BCC32269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16F8E28-F363-764B-A0D8-7E7B945E8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52FB-CE4A-184D-A779-0520333867A3}" type="datetimeFigureOut">
              <a:rPr lang="es-ES" smtClean="0"/>
              <a:t>15/10/2021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8620A7C-E797-8747-BCF6-18F362AF7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60112E0-28CD-DB4C-8FD8-8B6BF3B61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F655-8B66-8E4F-B138-1CF005266E8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9598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1D0178C-845D-DF4B-8BA5-430059B6D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5C23930-7E3C-6E46-A5BE-BF2A1B17C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012948B-5B67-3D47-A5B7-46C0CD754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52FB-CE4A-184D-A779-0520333867A3}" type="datetimeFigureOut">
              <a:rPr lang="es-ES" smtClean="0"/>
              <a:t>15/10/2021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C9F7DF9-1564-1A44-863C-2EF5C4EED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24D4FDC-934C-6448-B54D-39AC7D0AA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F655-8B66-8E4F-B138-1CF005266E8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7481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2E89A7F-816E-9044-A99F-2D08D3FC8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05EA991-7B83-2F45-B314-0C281F7D7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4B425EC7-C8E7-6C41-AFE1-9B033DC8C1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B45D1D3B-22B1-1B42-8024-9A52069DE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52FB-CE4A-184D-A779-0520333867A3}" type="datetimeFigureOut">
              <a:rPr lang="es-ES" smtClean="0"/>
              <a:t>15/10/2021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CB79F753-E821-7A4D-9D0B-1A3DE56A2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D3423CA9-0D40-9347-89FA-C6A60D8CC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F655-8B66-8E4F-B138-1CF005266E8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718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DC11F7B-E3FE-BA4B-8B93-28D6F77E3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F38E4C8-B4B1-F048-800C-94E8D542C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4396AFEB-A212-ED40-8B27-2620C2902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6F8CCC2B-E382-074C-BA62-F4D426E139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0F88777F-933C-9544-A284-FBC525947D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5D2B8100-B0EB-4641-8BE0-6F551B124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52FB-CE4A-184D-A779-0520333867A3}" type="datetimeFigureOut">
              <a:rPr lang="es-ES" smtClean="0"/>
              <a:t>15/10/2021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A7A43CC4-27BB-DE47-9C0A-BB8FB0C63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C9E4CAFF-017C-AE43-A56D-82E66A991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F655-8B66-8E4F-B138-1CF005266E8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5998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E4F41A7-2881-2D43-BFC0-A5FC05D3A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3DD71BF5-1790-F34C-9882-157C4011A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52FB-CE4A-184D-A779-0520333867A3}" type="datetimeFigureOut">
              <a:rPr lang="es-ES" smtClean="0"/>
              <a:t>15/10/2021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DE3E1978-00FB-DD4B-8137-63C7D94EA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11C50BD6-EC36-9748-8C6E-668ECC7D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F655-8B66-8E4F-B138-1CF005266E8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9971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5C578548-22B7-8842-8174-FF9D1AF4A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52FB-CE4A-184D-A779-0520333867A3}" type="datetimeFigureOut">
              <a:rPr lang="es-ES" smtClean="0"/>
              <a:t>15/10/2021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797F7C52-3590-AD47-A4A8-A00B700F3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CABA1A6B-A53A-7B49-9539-7E616D5D6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F655-8B66-8E4F-B138-1CF005266E8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4532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ED78605-F949-0848-9003-91C65791B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6348930-3934-B747-AFA9-A06662071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E7C0845D-60A6-E642-A681-838B116A6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6827CAC-A5FE-D444-9BF5-B9ED5D99F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52FB-CE4A-184D-A779-0520333867A3}" type="datetimeFigureOut">
              <a:rPr lang="es-ES" smtClean="0"/>
              <a:t>15/10/2021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56E7692E-0823-3B41-B085-1A25C85ED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77BD1C60-8DFC-D84B-B631-FA0E1FCE7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F655-8B66-8E4F-B138-1CF005266E8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1685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131E02B-DD67-4944-B45A-F13D73957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369538D5-AC91-C248-8399-E3AF8BFB13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2CABDE75-BB6A-A348-ACAA-ABC4F4591B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483E4D54-8CE0-B145-B7E4-252B77E5B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52FB-CE4A-184D-A779-0520333867A3}" type="datetimeFigureOut">
              <a:rPr lang="es-ES" smtClean="0"/>
              <a:t>15/10/2021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CC9FB849-DF87-8F49-AD72-277C31186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8E465865-3A80-7445-9590-FB96B7BB2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F655-8B66-8E4F-B138-1CF005266E8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770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D1C5C01F-8D86-4E4C-82EE-696BE74C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DC0FD5D-999B-F049-9F52-759461C2F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78FAE64-9C56-A941-AA9B-D747DB5885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D52FB-CE4A-184D-A779-0520333867A3}" type="datetimeFigureOut">
              <a:rPr lang="es-ES" smtClean="0"/>
              <a:t>15/10/2021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C2AFC5B-01F8-8E4D-8E62-900BE55833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DDF5D38-5E15-F34A-89E0-E8B1E55633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FF655-8B66-8E4F-B138-1CF005266E8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2297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A76D3C69-F24B-0846-9EB7-0F1BD0BBA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958"/>
            <a:ext cx="12192000" cy="685596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14154BD-BC77-2540-95E5-46CC63C83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43" y="4390408"/>
            <a:ext cx="6098162" cy="2205640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xmlns="" id="{41695995-A5AA-BF4E-9B0B-66ADF4C92BA2}"/>
              </a:ext>
            </a:extLst>
          </p:cNvPr>
          <p:cNvSpPr txBox="1">
            <a:spLocks/>
          </p:cNvSpPr>
          <p:nvPr/>
        </p:nvSpPr>
        <p:spPr>
          <a:xfrm>
            <a:off x="531563" y="4717378"/>
            <a:ext cx="5894722" cy="103492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4400" b="1" dirty="0">
                <a:latin typeface="Montserrat" pitchFamily="2" charset="77"/>
              </a:rPr>
              <a:t>PROTOCOLO</a:t>
            </a:r>
          </a:p>
          <a:p>
            <a:pPr marL="0" indent="0" algn="ctr">
              <a:buNone/>
            </a:pPr>
            <a:r>
              <a:rPr lang="es-ES" sz="4400" b="1" dirty="0">
                <a:latin typeface="Montserrat" pitchFamily="2" charset="77"/>
              </a:rPr>
              <a:t>FAMILIAR</a:t>
            </a:r>
          </a:p>
        </p:txBody>
      </p:sp>
    </p:spTree>
    <p:extLst>
      <p:ext uri="{BB962C8B-B14F-4D97-AF65-F5344CB8AC3E}">
        <p14:creationId xmlns:p14="http://schemas.microsoft.com/office/powerpoint/2010/main" val="2517906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95AC8443-3851-7246-A8E2-293792A7B158}"/>
              </a:ext>
            </a:extLst>
          </p:cNvPr>
          <p:cNvSpPr/>
          <p:nvPr/>
        </p:nvSpPr>
        <p:spPr>
          <a:xfrm>
            <a:off x="762934" y="354598"/>
            <a:ext cx="42290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 smtClean="0">
                <a:latin typeface="Montserrat" pitchFamily="2" charset="77"/>
              </a:rPr>
              <a:t>2.2 </a:t>
            </a:r>
            <a:r>
              <a:rPr lang="es-ES" sz="3200" b="1" dirty="0">
                <a:latin typeface="Montserrat" pitchFamily="2" charset="77"/>
              </a:rPr>
              <a:t>Contenido básico</a:t>
            </a:r>
            <a:endParaRPr lang="es-ES" sz="3200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xmlns="" id="{AB6AE236-15F3-B640-A03F-BC38363D8AF9}"/>
              </a:ext>
            </a:extLst>
          </p:cNvPr>
          <p:cNvSpPr/>
          <p:nvPr/>
        </p:nvSpPr>
        <p:spPr>
          <a:xfrm>
            <a:off x="520378" y="539994"/>
            <a:ext cx="200025" cy="200025"/>
          </a:xfrm>
          <a:prstGeom prst="ellipse">
            <a:avLst/>
          </a:prstGeom>
          <a:solidFill>
            <a:srgbClr val="8DB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BEAC38B5-1C30-0E4D-AA35-9650304F23E1}"/>
              </a:ext>
            </a:extLst>
          </p:cNvPr>
          <p:cNvSpPr/>
          <p:nvPr/>
        </p:nvSpPr>
        <p:spPr>
          <a:xfrm>
            <a:off x="620388" y="1339381"/>
            <a:ext cx="87776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8DBCB3"/>
              </a:buClr>
            </a:pPr>
            <a:r>
              <a:rPr lang="es-ES" sz="2400" dirty="0" smtClean="0">
                <a:latin typeface="Montserrat" pitchFamily="2" charset="77"/>
              </a:rPr>
              <a:t>Cláusulas de Orden:</a:t>
            </a:r>
          </a:p>
          <a:p>
            <a:pPr marL="285750" indent="-285750">
              <a:buClr>
                <a:srgbClr val="8DBCB3"/>
              </a:buClr>
              <a:buFontTx/>
              <a:buChar char="-"/>
            </a:pPr>
            <a:r>
              <a:rPr lang="es-ES" sz="2400" dirty="0" smtClean="0">
                <a:latin typeface="Montserrat" pitchFamily="2" charset="77"/>
              </a:rPr>
              <a:t>Cláusulas penales por incumplimiento del protocolo.</a:t>
            </a:r>
          </a:p>
          <a:p>
            <a:pPr marL="285750" indent="-285750">
              <a:buClr>
                <a:srgbClr val="8DBCB3"/>
              </a:buClr>
              <a:buFontTx/>
              <a:buChar char="-"/>
            </a:pPr>
            <a:r>
              <a:rPr lang="es-ES" sz="2400" dirty="0" smtClean="0">
                <a:latin typeface="Montserrat" pitchFamily="2" charset="77"/>
              </a:rPr>
              <a:t>Reglas de Interpretación del protocolo.</a:t>
            </a:r>
          </a:p>
          <a:p>
            <a:pPr marL="285750" indent="-285750">
              <a:buClr>
                <a:srgbClr val="8DBCB3"/>
              </a:buClr>
              <a:buFontTx/>
              <a:buChar char="-"/>
            </a:pPr>
            <a:r>
              <a:rPr lang="es-ES" sz="2400" dirty="0" smtClean="0">
                <a:latin typeface="Montserrat" pitchFamily="2" charset="77"/>
              </a:rPr>
              <a:t>Actualización del PF.</a:t>
            </a:r>
          </a:p>
          <a:p>
            <a:pPr marL="285750" indent="-285750">
              <a:buClr>
                <a:srgbClr val="8DBCB3"/>
              </a:buClr>
              <a:buFontTx/>
              <a:buChar char="-"/>
            </a:pPr>
            <a:r>
              <a:rPr lang="es-ES" sz="2400" dirty="0" smtClean="0">
                <a:latin typeface="Montserrat" pitchFamily="2" charset="77"/>
              </a:rPr>
              <a:t>Mecanismos para resolución de conflictos familiares, etc.</a:t>
            </a:r>
            <a:endParaRPr lang="es-ES" sz="2400" dirty="0">
              <a:latin typeface="Montserrat" pitchFamily="2" charset="77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1A1658D4-402A-DE4A-AF32-AAA394C8C4C8}"/>
              </a:ext>
            </a:extLst>
          </p:cNvPr>
          <p:cNvSpPr/>
          <p:nvPr/>
        </p:nvSpPr>
        <p:spPr>
          <a:xfrm>
            <a:off x="0" y="6678503"/>
            <a:ext cx="12192000" cy="184252"/>
          </a:xfrm>
          <a:prstGeom prst="rect">
            <a:avLst/>
          </a:prstGeom>
          <a:solidFill>
            <a:srgbClr val="8DB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9A28BF5E-6364-C045-AAA4-60915281AA31}"/>
              </a:ext>
            </a:extLst>
          </p:cNvPr>
          <p:cNvSpPr txBox="1">
            <a:spLocks/>
          </p:cNvSpPr>
          <p:nvPr/>
        </p:nvSpPr>
        <p:spPr>
          <a:xfrm>
            <a:off x="7633417" y="1663474"/>
            <a:ext cx="3667992" cy="268967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Cuestionario.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Capitulaciones matrimoniales.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Testamento.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Estatutos sociales. </a:t>
            </a:r>
            <a:endParaRPr lang="es-ES" sz="1200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1227BE41-EAB9-8541-8010-7BC179AA5E2F}"/>
              </a:ext>
            </a:extLst>
          </p:cNvPr>
          <p:cNvSpPr/>
          <p:nvPr/>
        </p:nvSpPr>
        <p:spPr>
          <a:xfrm>
            <a:off x="7633417" y="354598"/>
            <a:ext cx="36679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Montserrat" pitchFamily="2" charset="77"/>
              </a:rPr>
              <a:t>2.2 Documentos</a:t>
            </a:r>
            <a:endParaRPr lang="es-E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867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CA1CCAD3-5B85-914B-BE95-66F420042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C03BF487-E616-744F-A5CD-0AB19CCB1298}"/>
              </a:ext>
            </a:extLst>
          </p:cNvPr>
          <p:cNvGrpSpPr/>
          <p:nvPr/>
        </p:nvGrpSpPr>
        <p:grpSpPr>
          <a:xfrm>
            <a:off x="2033351" y="2206170"/>
            <a:ext cx="8188529" cy="2949489"/>
            <a:chOff x="1422399" y="2206170"/>
            <a:chExt cx="8188529" cy="2949489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xmlns="" id="{0BDAF6E9-307F-FF4C-8F1A-F36E4FB80800}"/>
                </a:ext>
              </a:extLst>
            </p:cNvPr>
            <p:cNvSpPr/>
            <p:nvPr userDrawn="1"/>
          </p:nvSpPr>
          <p:spPr>
            <a:xfrm>
              <a:off x="1422400" y="2206171"/>
              <a:ext cx="8188528" cy="2949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xmlns="" id="{4EA3F31D-BD46-1B44-A7DB-5289B257CB2F}"/>
                </a:ext>
              </a:extLst>
            </p:cNvPr>
            <p:cNvSpPr/>
            <p:nvPr userDrawn="1"/>
          </p:nvSpPr>
          <p:spPr>
            <a:xfrm>
              <a:off x="1422399" y="2206170"/>
              <a:ext cx="2993958" cy="2949489"/>
            </a:xfrm>
            <a:prstGeom prst="rect">
              <a:avLst/>
            </a:prstGeom>
            <a:solidFill>
              <a:srgbClr val="8DB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6" name="Título 2">
            <a:extLst>
              <a:ext uri="{FF2B5EF4-FFF2-40B4-BE49-F238E27FC236}">
                <a16:creationId xmlns:a16="http://schemas.microsoft.com/office/drawing/2014/main" xmlns="" id="{93564035-50DD-A04F-B5D9-8A35117B44FA}"/>
              </a:ext>
            </a:extLst>
          </p:cNvPr>
          <p:cNvSpPr txBox="1">
            <a:spLocks/>
          </p:cNvSpPr>
          <p:nvPr/>
        </p:nvSpPr>
        <p:spPr>
          <a:xfrm>
            <a:off x="2531134" y="3077413"/>
            <a:ext cx="1998392" cy="12069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8800" b="1" dirty="0">
                <a:latin typeface="Montserrat" pitchFamily="2" charset="77"/>
              </a:rPr>
              <a:t>03.</a:t>
            </a:r>
          </a:p>
        </p:txBody>
      </p:sp>
      <p:sp>
        <p:nvSpPr>
          <p:cNvPr id="7" name="Marcador de contenido 3">
            <a:extLst>
              <a:ext uri="{FF2B5EF4-FFF2-40B4-BE49-F238E27FC236}">
                <a16:creationId xmlns:a16="http://schemas.microsoft.com/office/drawing/2014/main" xmlns="" id="{EBF715FC-BB35-9145-9148-8B193E1F86C0}"/>
              </a:ext>
            </a:extLst>
          </p:cNvPr>
          <p:cNvSpPr txBox="1">
            <a:spLocks/>
          </p:cNvSpPr>
          <p:nvPr/>
        </p:nvSpPr>
        <p:spPr>
          <a:xfrm>
            <a:off x="5643326" y="2897854"/>
            <a:ext cx="4286250" cy="1566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600" b="1" dirty="0">
                <a:solidFill>
                  <a:schemeClr val="tx1"/>
                </a:solidFill>
                <a:latin typeface="Montserrat" pitchFamily="2" charset="77"/>
              </a:rPr>
              <a:t>ÓRGANOS DE GOBIERNO</a:t>
            </a:r>
          </a:p>
        </p:txBody>
      </p:sp>
    </p:spTree>
    <p:extLst>
      <p:ext uri="{BB962C8B-B14F-4D97-AF65-F5344CB8AC3E}">
        <p14:creationId xmlns:p14="http://schemas.microsoft.com/office/powerpoint/2010/main" val="3010509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95AC8443-3851-7246-A8E2-293792A7B158}"/>
              </a:ext>
            </a:extLst>
          </p:cNvPr>
          <p:cNvSpPr/>
          <p:nvPr/>
        </p:nvSpPr>
        <p:spPr>
          <a:xfrm>
            <a:off x="813733" y="354598"/>
            <a:ext cx="44662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>
                <a:latin typeface="Montserrat" pitchFamily="2" charset="77"/>
              </a:rPr>
              <a:t>3.1 </a:t>
            </a:r>
            <a:r>
              <a:rPr lang="es-ES" sz="3200" b="1" dirty="0" smtClean="0">
                <a:latin typeface="Montserrat" pitchFamily="2" charset="77"/>
              </a:rPr>
              <a:t>Familia y empresa.</a:t>
            </a:r>
            <a:endParaRPr lang="es-ES" sz="3200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xmlns="" id="{AB6AE236-15F3-B640-A03F-BC38363D8AF9}"/>
              </a:ext>
            </a:extLst>
          </p:cNvPr>
          <p:cNvSpPr/>
          <p:nvPr/>
        </p:nvSpPr>
        <p:spPr>
          <a:xfrm>
            <a:off x="520378" y="539994"/>
            <a:ext cx="200025" cy="200025"/>
          </a:xfrm>
          <a:prstGeom prst="ellipse">
            <a:avLst/>
          </a:prstGeom>
          <a:solidFill>
            <a:srgbClr val="8DB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BEAC38B5-1C30-0E4D-AA35-9650304F23E1}"/>
              </a:ext>
            </a:extLst>
          </p:cNvPr>
          <p:cNvSpPr/>
          <p:nvPr/>
        </p:nvSpPr>
        <p:spPr>
          <a:xfrm>
            <a:off x="948672" y="1444455"/>
            <a:ext cx="6892508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8DBCB3"/>
              </a:buClr>
              <a:buSzPct val="124000"/>
            </a:pPr>
            <a:r>
              <a:rPr lang="es-ES" sz="1600" dirty="0">
                <a:latin typeface="Montserrat" pitchFamily="2" charset="77"/>
              </a:rPr>
              <a:t>En las empresas familiares conviven los órganos societarios, como son la Junta de Socios/Accionistas y el órgano de administración (siendo la forma más habitual, el Consejo de Administración), y los órganos ad </a:t>
            </a:r>
            <a:r>
              <a:rPr lang="es-ES" sz="1600" dirty="0" smtClean="0">
                <a:latin typeface="Montserrat" pitchFamily="2" charset="77"/>
              </a:rPr>
              <a:t>hoc creados por el PF:</a:t>
            </a:r>
            <a:endParaRPr lang="es-ES" sz="1600" dirty="0">
              <a:latin typeface="Montserrat" pitchFamily="2" charset="77"/>
            </a:endParaRPr>
          </a:p>
          <a:p>
            <a:pPr marL="285750" indent="-285750">
              <a:lnSpc>
                <a:spcPct val="150000"/>
              </a:lnSpc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r>
              <a:rPr lang="es-ES" sz="1600" dirty="0">
                <a:latin typeface="Montserrat" pitchFamily="2" charset="77"/>
              </a:rPr>
              <a:t>La Asamblea Familiar. </a:t>
            </a:r>
          </a:p>
          <a:p>
            <a:pPr marL="285750" indent="-285750">
              <a:lnSpc>
                <a:spcPct val="150000"/>
              </a:lnSpc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r>
              <a:rPr lang="es-ES" sz="1600" dirty="0">
                <a:latin typeface="Montserrat" pitchFamily="2" charset="77"/>
              </a:rPr>
              <a:t>El Consejo de Familia. </a:t>
            </a:r>
          </a:p>
          <a:p>
            <a:pPr>
              <a:lnSpc>
                <a:spcPct val="150000"/>
              </a:lnSpc>
              <a:buClr>
                <a:srgbClr val="8DBCB3"/>
              </a:buClr>
              <a:buSzPct val="124000"/>
            </a:pPr>
            <a:endParaRPr lang="es-ES" sz="1400" dirty="0" smtClean="0">
              <a:latin typeface="Montserrat" pitchFamily="2" charset="77"/>
            </a:endParaRPr>
          </a:p>
          <a:p>
            <a:pPr>
              <a:lnSpc>
                <a:spcPct val="150000"/>
              </a:lnSpc>
              <a:buClr>
                <a:srgbClr val="8DBCB3"/>
              </a:buClr>
              <a:buSzPct val="124000"/>
            </a:pPr>
            <a:r>
              <a:rPr lang="es-ES" sz="1400" dirty="0" smtClean="0">
                <a:latin typeface="Montserrat" pitchFamily="2" charset="77"/>
              </a:rPr>
              <a:t>Mientras </a:t>
            </a:r>
            <a:r>
              <a:rPr lang="es-ES" sz="1400" dirty="0">
                <a:latin typeface="Montserrat" pitchFamily="2" charset="77"/>
              </a:rPr>
              <a:t>la empresa familiar cuente con un reducido número de socios, es frecuente que el Consejo de Familia funcione también como Asamblea Familiar</a:t>
            </a:r>
            <a:r>
              <a:rPr lang="es-ES" sz="1400" dirty="0" smtClean="0">
                <a:latin typeface="Montserrat" pitchFamily="2" charset="77"/>
              </a:rPr>
              <a:t>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5D838FA9-7536-954C-B9FF-D04965AB7152}"/>
              </a:ext>
            </a:extLst>
          </p:cNvPr>
          <p:cNvSpPr/>
          <p:nvPr/>
        </p:nvSpPr>
        <p:spPr>
          <a:xfrm>
            <a:off x="0" y="6503402"/>
            <a:ext cx="12192000" cy="359353"/>
          </a:xfrm>
          <a:prstGeom prst="rect">
            <a:avLst/>
          </a:prstGeom>
          <a:solidFill>
            <a:srgbClr val="8DB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1A34A972-245B-2644-B2DE-6ABEF307E721}"/>
              </a:ext>
            </a:extLst>
          </p:cNvPr>
          <p:cNvSpPr/>
          <p:nvPr/>
        </p:nvSpPr>
        <p:spPr>
          <a:xfrm>
            <a:off x="8697433" y="0"/>
            <a:ext cx="3494567" cy="544749"/>
          </a:xfrm>
          <a:prstGeom prst="rect">
            <a:avLst/>
          </a:prstGeom>
          <a:solidFill>
            <a:srgbClr val="8DB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A14DBBD-45CE-774E-A93F-3CC2F1EF7F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14"/>
          <a:stretch/>
        </p:blipFill>
        <p:spPr>
          <a:xfrm>
            <a:off x="8697433" y="651498"/>
            <a:ext cx="3494567" cy="565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45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95AC8443-3851-7246-A8E2-293792A7B158}"/>
              </a:ext>
            </a:extLst>
          </p:cNvPr>
          <p:cNvSpPr/>
          <p:nvPr/>
        </p:nvSpPr>
        <p:spPr>
          <a:xfrm>
            <a:off x="762934" y="354598"/>
            <a:ext cx="47820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>
                <a:latin typeface="Montserrat" pitchFamily="2" charset="77"/>
              </a:rPr>
              <a:t>3.2 Asamblea familiar</a:t>
            </a:r>
            <a:endParaRPr lang="es-ES" sz="3200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xmlns="" id="{AB6AE236-15F3-B640-A03F-BC38363D8AF9}"/>
              </a:ext>
            </a:extLst>
          </p:cNvPr>
          <p:cNvSpPr/>
          <p:nvPr/>
        </p:nvSpPr>
        <p:spPr>
          <a:xfrm>
            <a:off x="520378" y="539994"/>
            <a:ext cx="200025" cy="200025"/>
          </a:xfrm>
          <a:prstGeom prst="ellipse">
            <a:avLst/>
          </a:prstGeom>
          <a:solidFill>
            <a:srgbClr val="8DB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BEAC38B5-1C30-0E4D-AA35-9650304F23E1}"/>
              </a:ext>
            </a:extLst>
          </p:cNvPr>
          <p:cNvSpPr/>
          <p:nvPr/>
        </p:nvSpPr>
        <p:spPr>
          <a:xfrm>
            <a:off x="620390" y="1316637"/>
            <a:ext cx="6583797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_tradnl" sz="1600" dirty="0">
                <a:latin typeface="Montserrat" panose="020B0604020202020204" charset="0"/>
                <a:ea typeface="MS Mincho" panose="02020609040205080304" pitchFamily="49" charset="-128"/>
                <a:cs typeface="Arial" panose="020B0604020202020204" pitchFamily="34" charset="0"/>
              </a:rPr>
              <a:t>La Asamblea Familiar </a:t>
            </a:r>
            <a:r>
              <a:rPr lang="es-ES_tradnl" sz="1600" b="1" dirty="0">
                <a:latin typeface="Montserrat" panose="020B0604020202020204" charset="0"/>
                <a:ea typeface="MS Mincho" panose="02020609040205080304" pitchFamily="49" charset="-128"/>
                <a:cs typeface="Arial" panose="020B0604020202020204" pitchFamily="34" charset="0"/>
              </a:rPr>
              <a:t>es un encuentro de toda la </a:t>
            </a:r>
            <a:r>
              <a:rPr lang="es-ES_tradnl" sz="1600" b="1" dirty="0" smtClean="0">
                <a:latin typeface="Montserrat" panose="020B0604020202020204" charset="0"/>
                <a:ea typeface="MS Mincho" panose="02020609040205080304" pitchFamily="49" charset="-128"/>
                <a:cs typeface="Arial" panose="020B0604020202020204" pitchFamily="34" charset="0"/>
              </a:rPr>
              <a:t>familia</a:t>
            </a:r>
            <a:r>
              <a:rPr lang="es-ES_tradnl" sz="1600" dirty="0" smtClean="0">
                <a:latin typeface="Montserrat" panose="020B0604020202020204" charset="0"/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es-ES_tradnl" sz="1600" dirty="0">
                <a:latin typeface="Montserrat" panose="020B0604020202020204" charset="0"/>
                <a:ea typeface="MS Mincho" panose="02020609040205080304" pitchFamily="49" charset="-128"/>
                <a:cs typeface="Arial" panose="020B0604020202020204" pitchFamily="34" charset="0"/>
              </a:rPr>
              <a:t>incluyendo a los cónyuges y parejas de hecho consolidadas y a los hijos e hijas de 16 o más años. </a:t>
            </a:r>
            <a:r>
              <a:rPr lang="es-ES_tradnl" sz="1600" dirty="0" smtClean="0">
                <a:latin typeface="Montserrat" panose="020B0604020202020204" charset="0"/>
                <a:ea typeface="MS Mincho" panose="02020609040205080304" pitchFamily="49" charset="-128"/>
              </a:rPr>
              <a:t>Conforme </a:t>
            </a:r>
            <a:r>
              <a:rPr lang="es-ES_tradnl" sz="1600" dirty="0">
                <a:latin typeface="Montserrat" panose="020B0604020202020204" charset="0"/>
                <a:ea typeface="MS Mincho" panose="02020609040205080304" pitchFamily="49" charset="-128"/>
              </a:rPr>
              <a:t>van asistiendo a estos encuentros </a:t>
            </a:r>
            <a:r>
              <a:rPr lang="es-ES_tradnl" sz="1600" b="1" dirty="0">
                <a:latin typeface="Montserrat" panose="020B0604020202020204" charset="0"/>
                <a:ea typeface="MS Mincho" panose="02020609040205080304" pitchFamily="49" charset="-128"/>
              </a:rPr>
              <a:t>crece su amor por la empresa</a:t>
            </a:r>
            <a:r>
              <a:rPr lang="es-ES_tradnl" sz="1600" dirty="0">
                <a:latin typeface="Montserrat" panose="020B0604020202020204" charset="0"/>
                <a:ea typeface="MS Mincho" panose="02020609040205080304" pitchFamily="49" charset="-128"/>
              </a:rPr>
              <a:t>, se sienten más unidos a ella y crece su compromiso.</a:t>
            </a:r>
          </a:p>
          <a:p>
            <a:pPr algn="just">
              <a:buClr>
                <a:srgbClr val="8DBCB3"/>
              </a:buClr>
              <a:buSzPct val="124000"/>
            </a:pPr>
            <a:endParaRPr lang="es-ES_tradnl" sz="1600" dirty="0">
              <a:latin typeface="Montserrat" pitchFamily="2" charset="77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D3E2E1D6-45DE-FC49-B138-A0EBB75B1CB7}"/>
              </a:ext>
            </a:extLst>
          </p:cNvPr>
          <p:cNvSpPr/>
          <p:nvPr/>
        </p:nvSpPr>
        <p:spPr>
          <a:xfrm>
            <a:off x="7955656" y="740019"/>
            <a:ext cx="3715966" cy="568207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AD430D17-9CCE-A747-8822-CED7134D3731}"/>
              </a:ext>
            </a:extLst>
          </p:cNvPr>
          <p:cNvSpPr txBox="1">
            <a:spLocks/>
          </p:cNvSpPr>
          <p:nvPr/>
        </p:nvSpPr>
        <p:spPr>
          <a:xfrm>
            <a:off x="8298473" y="1420729"/>
            <a:ext cx="3093394" cy="268967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r>
              <a:rPr lang="es-ES_tradnl" sz="1600" dirty="0"/>
              <a:t>¿Deberíamos tener una Asamblea familiar?</a:t>
            </a:r>
          </a:p>
          <a:p>
            <a:pPr marL="342900" indent="-342900">
              <a:lnSpc>
                <a:spcPct val="100000"/>
              </a:lnSpc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endParaRPr lang="es-ES_tradnl" sz="1600" dirty="0"/>
          </a:p>
          <a:p>
            <a:pPr marL="342900" indent="-342900">
              <a:lnSpc>
                <a:spcPct val="100000"/>
              </a:lnSpc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r>
              <a:rPr lang="es-ES_tradnl" sz="1600" dirty="0"/>
              <a:t>¿Quiénes deberían ser sus componentes? </a:t>
            </a:r>
          </a:p>
          <a:p>
            <a:pPr marL="342900" indent="-342900">
              <a:lnSpc>
                <a:spcPct val="100000"/>
              </a:lnSpc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endParaRPr lang="es-ES_tradnl" sz="1600" dirty="0"/>
          </a:p>
          <a:p>
            <a:pPr marL="342900" indent="-342900">
              <a:lnSpc>
                <a:spcPct val="100000"/>
              </a:lnSpc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r>
              <a:rPr lang="es-ES_tradnl" sz="1600" dirty="0"/>
              <a:t>¿Qué número de reuniones debería haber cada año? </a:t>
            </a:r>
          </a:p>
          <a:p>
            <a:pPr marL="342900" indent="-342900">
              <a:lnSpc>
                <a:spcPct val="100000"/>
              </a:lnSpc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endParaRPr lang="es-ES_tradnl" sz="1600" dirty="0"/>
          </a:p>
          <a:p>
            <a:pPr marL="342900" indent="-342900">
              <a:lnSpc>
                <a:spcPct val="100000"/>
              </a:lnSpc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r>
              <a:rPr lang="es-ES_tradnl" sz="1600" dirty="0"/>
              <a:t>¿Cuáles deberían ser sus funciones?.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3822170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95AC8443-3851-7246-A8E2-293792A7B158}"/>
              </a:ext>
            </a:extLst>
          </p:cNvPr>
          <p:cNvSpPr/>
          <p:nvPr/>
        </p:nvSpPr>
        <p:spPr>
          <a:xfrm>
            <a:off x="762934" y="354598"/>
            <a:ext cx="54601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>
                <a:latin typeface="Montserrat" pitchFamily="2" charset="77"/>
              </a:rPr>
              <a:t>3.3 Consejo de la Familia</a:t>
            </a:r>
            <a:endParaRPr lang="es-ES" sz="3200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xmlns="" id="{AB6AE236-15F3-B640-A03F-BC38363D8AF9}"/>
              </a:ext>
            </a:extLst>
          </p:cNvPr>
          <p:cNvSpPr/>
          <p:nvPr/>
        </p:nvSpPr>
        <p:spPr>
          <a:xfrm>
            <a:off x="520378" y="539994"/>
            <a:ext cx="200025" cy="200025"/>
          </a:xfrm>
          <a:prstGeom prst="ellipse">
            <a:avLst/>
          </a:prstGeom>
          <a:solidFill>
            <a:srgbClr val="8DB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BEAC38B5-1C30-0E4D-AA35-9650304F23E1}"/>
              </a:ext>
            </a:extLst>
          </p:cNvPr>
          <p:cNvSpPr/>
          <p:nvPr/>
        </p:nvSpPr>
        <p:spPr>
          <a:xfrm>
            <a:off x="620389" y="1516662"/>
            <a:ext cx="5036131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_tradnl" sz="1600" dirty="0">
                <a:latin typeface="Montserrat" panose="020B0604020202020204" charset="0"/>
                <a:ea typeface="MS Mincho" panose="02020609040205080304" pitchFamily="49" charset="-128"/>
              </a:rPr>
              <a:t>El Consejo de </a:t>
            </a:r>
            <a:r>
              <a:rPr lang="es-ES_tradnl" sz="1600" dirty="0" smtClean="0">
                <a:latin typeface="Montserrat" panose="020B0604020202020204" charset="0"/>
                <a:ea typeface="MS Mincho" panose="02020609040205080304" pitchFamily="49" charset="-128"/>
              </a:rPr>
              <a:t>Familia</a:t>
            </a:r>
            <a:r>
              <a:rPr lang="es-ES" sz="1600" dirty="0" smtClean="0">
                <a:latin typeface="Montserrat" panose="020B0604020202020204" charset="0"/>
                <a:ea typeface="MS Mincho" panose="02020609040205080304" pitchFamily="49" charset="-128"/>
              </a:rPr>
              <a:t> </a:t>
            </a:r>
            <a:r>
              <a:rPr lang="es-ES" sz="1600" dirty="0">
                <a:latin typeface="Montserrat" panose="020B0604020202020204" charset="0"/>
                <a:ea typeface="MS Mincho" panose="02020609040205080304" pitchFamily="49" charset="-128"/>
              </a:rPr>
              <a:t>representa el nexo de unión entre la familia y la empresa, con la que se comunica a través del Consejo de </a:t>
            </a:r>
            <a:r>
              <a:rPr lang="es-ES" sz="1600" dirty="0" smtClean="0">
                <a:latin typeface="Montserrat" panose="020B0604020202020204" charset="0"/>
                <a:ea typeface="MS Mincho" panose="02020609040205080304" pitchFamily="49" charset="-128"/>
              </a:rPr>
              <a:t>Administración, </a:t>
            </a:r>
            <a:r>
              <a:rPr lang="es-ES_tradnl" sz="1600" dirty="0" smtClean="0">
                <a:latin typeface="Montserrat" panose="020B0604020202020204" charset="0"/>
                <a:ea typeface="MS Mincho" panose="02020609040205080304" pitchFamily="49" charset="-128"/>
              </a:rPr>
              <a:t>existe </a:t>
            </a:r>
            <a:r>
              <a:rPr lang="es-ES_tradnl" sz="1600" dirty="0">
                <a:latin typeface="Montserrat" panose="020B0604020202020204" charset="0"/>
                <a:ea typeface="MS Mincho" panose="02020609040205080304" pitchFamily="49" charset="-128"/>
              </a:rPr>
              <a:t>para </a:t>
            </a:r>
            <a:r>
              <a:rPr lang="es-ES_tradnl" sz="1600" b="1" dirty="0">
                <a:latin typeface="Montserrat" panose="020B0604020202020204" charset="0"/>
                <a:ea typeface="MS Mincho" panose="02020609040205080304" pitchFamily="49" charset="-128"/>
              </a:rPr>
              <a:t>“aunar voluntades” </a:t>
            </a:r>
            <a:r>
              <a:rPr lang="es-ES_tradnl" sz="1600" dirty="0">
                <a:latin typeface="Montserrat" panose="020B0604020202020204" charset="0"/>
                <a:ea typeface="MS Mincho" panose="02020609040205080304" pitchFamily="49" charset="-128"/>
              </a:rPr>
              <a:t>en aquellas </a:t>
            </a:r>
            <a:r>
              <a:rPr lang="es-ES_tradnl" sz="1600" b="1" dirty="0">
                <a:latin typeface="Montserrat" panose="020B0604020202020204" charset="0"/>
                <a:ea typeface="MS Mincho" panose="02020609040205080304" pitchFamily="49" charset="-128"/>
              </a:rPr>
              <a:t>cuestiones delicadas </a:t>
            </a:r>
            <a:r>
              <a:rPr lang="es-ES_tradnl" sz="1600" dirty="0">
                <a:latin typeface="Montserrat" panose="020B0604020202020204" charset="0"/>
                <a:ea typeface="MS Mincho" panose="02020609040205080304" pitchFamily="49" charset="-128"/>
              </a:rPr>
              <a:t>en las que familia y negocio están </a:t>
            </a:r>
            <a:r>
              <a:rPr lang="es-ES_tradnl" sz="1600" dirty="0" smtClean="0">
                <a:latin typeface="Montserrat" panose="020B0604020202020204" charset="0"/>
                <a:ea typeface="MS Mincho" panose="02020609040205080304" pitchFamily="49" charset="-128"/>
              </a:rPr>
              <a:t>presentes: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s-ES_tradnl" sz="1600" dirty="0" smtClean="0">
                <a:latin typeface="Montserrat" panose="020B0604020202020204" charset="0"/>
                <a:ea typeface="MS Mincho" panose="02020609040205080304" pitchFamily="49" charset="-128"/>
              </a:rPr>
              <a:t>Mantiene la disciplina familiar en cuanto a la empresa protegiéndola de injerencias familiares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s-ES_tradnl" sz="1600" dirty="0" smtClean="0">
                <a:latin typeface="Montserrat" panose="020B0604020202020204" charset="0"/>
                <a:ea typeface="MS Mincho" panose="02020609040205080304" pitchFamily="49" charset="-128"/>
              </a:rPr>
              <a:t>Prepara la sucesión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s-ES_tradnl" sz="1600" dirty="0" smtClean="0">
                <a:latin typeface="Montserrat" panose="020B0604020202020204" charset="0"/>
                <a:ea typeface="MS Mincho" panose="02020609040205080304" pitchFamily="49" charset="-128"/>
              </a:rPr>
              <a:t>Traslada las opiniones de la familia al Consejo de </a:t>
            </a:r>
            <a:r>
              <a:rPr lang="es-ES_tradnl" sz="1600" dirty="0" err="1" smtClean="0">
                <a:latin typeface="Montserrat" panose="020B0604020202020204" charset="0"/>
                <a:ea typeface="MS Mincho" panose="02020609040205080304" pitchFamily="49" charset="-128"/>
              </a:rPr>
              <a:t>Admon</a:t>
            </a:r>
            <a:r>
              <a:rPr lang="es-ES_tradnl" sz="1600" dirty="0" smtClean="0">
                <a:latin typeface="Montserrat" panose="020B0604020202020204" charset="0"/>
                <a:ea typeface="MS Mincho" panose="02020609040205080304" pitchFamily="49" charset="-128"/>
              </a:rPr>
              <a:t>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s-ES_tradnl" sz="1600" dirty="0" smtClean="0">
                <a:latin typeface="Montserrat" panose="020B0604020202020204" charset="0"/>
                <a:ea typeface="MS Mincho" panose="02020609040205080304" pitchFamily="49" charset="-128"/>
              </a:rPr>
              <a:t>Velar por el cumplimiento de los acuerdos, </a:t>
            </a:r>
            <a:r>
              <a:rPr lang="es-ES_tradnl" sz="1600" dirty="0" err="1" smtClean="0">
                <a:latin typeface="Montserrat" panose="020B0604020202020204" charset="0"/>
                <a:ea typeface="MS Mincho" panose="02020609040205080304" pitchFamily="49" charset="-128"/>
              </a:rPr>
              <a:t>etc</a:t>
            </a:r>
            <a:endParaRPr lang="es-ES_tradnl" sz="1600" dirty="0">
              <a:latin typeface="Montserrat" panose="020B0604020202020204" charset="0"/>
              <a:ea typeface="MS Mincho" panose="02020609040205080304" pitchFamily="49" charset="-128"/>
            </a:endParaRP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AD430D17-9CCE-A747-8822-CED7134D3731}"/>
              </a:ext>
            </a:extLst>
          </p:cNvPr>
          <p:cNvSpPr txBox="1">
            <a:spLocks/>
          </p:cNvSpPr>
          <p:nvPr/>
        </p:nvSpPr>
        <p:spPr>
          <a:xfrm>
            <a:off x="6325757" y="1316637"/>
            <a:ext cx="5245854" cy="35105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chemeClr val="tx1"/>
                </a:solidFill>
              </a:rPr>
              <a:t>¿Qué número de reuniones debería haber cada año?</a:t>
            </a:r>
          </a:p>
          <a:p>
            <a:pPr marL="342900" indent="-342900">
              <a:lnSpc>
                <a:spcPct val="100000"/>
              </a:lnSpc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endParaRPr lang="es-ES_tradnl" sz="16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chemeClr val="tx1"/>
                </a:solidFill>
              </a:rPr>
              <a:t>¿Cuáles deberían ser sus funciones?.</a:t>
            </a:r>
          </a:p>
          <a:p>
            <a:pPr marL="342900" indent="-342900">
              <a:lnSpc>
                <a:spcPct val="100000"/>
              </a:lnSpc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endParaRPr lang="es-ES_tradnl" sz="16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chemeClr val="tx1"/>
                </a:solidFill>
              </a:rPr>
              <a:t>¿Cómo se deben alcanzar los acuerdos?</a:t>
            </a:r>
          </a:p>
          <a:p>
            <a:pPr marL="342900" indent="-342900">
              <a:lnSpc>
                <a:spcPct val="100000"/>
              </a:lnSpc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endParaRPr lang="es-ES_tradnl" sz="16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chemeClr val="tx1"/>
                </a:solidFill>
              </a:rPr>
              <a:t>¿Qué cargos debería haber?</a:t>
            </a:r>
          </a:p>
          <a:p>
            <a:pPr marL="342900" indent="-342900">
              <a:lnSpc>
                <a:spcPct val="100000"/>
              </a:lnSpc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endParaRPr lang="es-ES_tradnl" sz="16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chemeClr val="tx1"/>
                </a:solidFill>
              </a:rPr>
              <a:t>¿Debería estar contemplado el Consejo de Familia en los estatutos de la sociedad?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19127C37-8569-104B-B4E0-6354FB6374DD}"/>
              </a:ext>
            </a:extLst>
          </p:cNvPr>
          <p:cNvSpPr/>
          <p:nvPr/>
        </p:nvSpPr>
        <p:spPr>
          <a:xfrm>
            <a:off x="0" y="6503402"/>
            <a:ext cx="12192000" cy="359353"/>
          </a:xfrm>
          <a:prstGeom prst="rect">
            <a:avLst/>
          </a:prstGeom>
          <a:solidFill>
            <a:srgbClr val="8DB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51016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8E4E71E5-7BA7-534D-9F54-F7ED43AC01B5}"/>
              </a:ext>
            </a:extLst>
          </p:cNvPr>
          <p:cNvSpPr txBox="1"/>
          <p:nvPr/>
        </p:nvSpPr>
        <p:spPr>
          <a:xfrm>
            <a:off x="762934" y="1490685"/>
            <a:ext cx="644599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8DBCB3"/>
              </a:buClr>
            </a:pPr>
            <a:r>
              <a:rPr lang="es-ES" sz="1600" b="1" dirty="0" smtClean="0">
                <a:latin typeface="Montserrat" pitchFamily="2" charset="77"/>
              </a:rPr>
              <a:t>A medida que la familia y la empresa vaya creciendo puede ser conveniente crear otros órganos como:</a:t>
            </a:r>
            <a:endParaRPr lang="es-ES" sz="1600" b="1" dirty="0">
              <a:latin typeface="Montserrat" pitchFamily="2" charset="77"/>
            </a:endParaRPr>
          </a:p>
          <a:p>
            <a:pPr>
              <a:buClr>
                <a:srgbClr val="8DBCB3"/>
              </a:buClr>
            </a:pPr>
            <a:endParaRPr lang="es-ES" sz="1600" dirty="0">
              <a:latin typeface="Montserrat" pitchFamily="2" charset="77"/>
            </a:endParaRPr>
          </a:p>
          <a:p>
            <a:pPr marL="285750" indent="-285750">
              <a:buClr>
                <a:srgbClr val="8DBCB3"/>
              </a:buClr>
              <a:buFont typeface="Arial" panose="020B0604020202020204" pitchFamily="34" charset="0"/>
              <a:buChar char="•"/>
            </a:pPr>
            <a:r>
              <a:rPr lang="es-ES" sz="1600" dirty="0" err="1">
                <a:latin typeface="Montserrat" pitchFamily="2" charset="77"/>
              </a:rPr>
              <a:t>Comite</a:t>
            </a:r>
            <a:r>
              <a:rPr lang="es-ES" sz="1600" dirty="0">
                <a:latin typeface="Montserrat" pitchFamily="2" charset="77"/>
              </a:rPr>
              <a:t>́ de Accionistas Familiares.</a:t>
            </a:r>
          </a:p>
          <a:p>
            <a:pPr marL="285750" indent="-285750">
              <a:buClr>
                <a:srgbClr val="8DBCB3"/>
              </a:buClr>
              <a:buFont typeface="Arial" panose="020B0604020202020204" pitchFamily="34" charset="0"/>
              <a:buChar char="•"/>
            </a:pPr>
            <a:endParaRPr lang="es-ES" sz="1600" dirty="0">
              <a:latin typeface="Montserrat" pitchFamily="2" charset="77"/>
            </a:endParaRPr>
          </a:p>
          <a:p>
            <a:pPr marL="285750" indent="-285750">
              <a:buClr>
                <a:srgbClr val="8DBCB3"/>
              </a:buClr>
              <a:buFont typeface="Arial" panose="020B0604020202020204" pitchFamily="34" charset="0"/>
              <a:buChar char="•"/>
            </a:pPr>
            <a:r>
              <a:rPr lang="es-ES" sz="1600" dirty="0" err="1">
                <a:latin typeface="Montserrat" pitchFamily="2" charset="77"/>
              </a:rPr>
              <a:t>Comite</a:t>
            </a:r>
            <a:r>
              <a:rPr lang="es-ES" sz="1600" dirty="0">
                <a:latin typeface="Montserrat" pitchFamily="2" charset="77"/>
              </a:rPr>
              <a:t>́ de </a:t>
            </a:r>
            <a:r>
              <a:rPr lang="es-ES" sz="1600" dirty="0" err="1">
                <a:latin typeface="Montserrat" pitchFamily="2" charset="77"/>
              </a:rPr>
              <a:t>Formación</a:t>
            </a:r>
            <a:r>
              <a:rPr lang="es-ES" sz="1600" dirty="0">
                <a:latin typeface="Montserrat" pitchFamily="2" charset="77"/>
              </a:rPr>
              <a:t>.</a:t>
            </a:r>
            <a:br>
              <a:rPr lang="es-ES" sz="1600" dirty="0">
                <a:latin typeface="Montserrat" pitchFamily="2" charset="77"/>
              </a:rPr>
            </a:br>
            <a:endParaRPr lang="es-ES" sz="1600" dirty="0">
              <a:latin typeface="Montserrat" pitchFamily="2" charset="77"/>
            </a:endParaRPr>
          </a:p>
          <a:p>
            <a:pPr marL="285750" indent="-285750">
              <a:buClr>
                <a:srgbClr val="8DBCB3"/>
              </a:buClr>
              <a:buFont typeface="Arial" panose="020B0604020202020204" pitchFamily="34" charset="0"/>
              <a:buChar char="•"/>
            </a:pPr>
            <a:r>
              <a:rPr lang="es-ES" sz="1600" dirty="0" err="1">
                <a:latin typeface="Montserrat" pitchFamily="2" charset="77"/>
              </a:rPr>
              <a:t>Comite</a:t>
            </a:r>
            <a:r>
              <a:rPr lang="es-ES" sz="1600" dirty="0">
                <a:latin typeface="Montserrat" pitchFamily="2" charset="77"/>
              </a:rPr>
              <a:t>́ de Empleo.</a:t>
            </a:r>
            <a:br>
              <a:rPr lang="es-ES" sz="1600" dirty="0">
                <a:latin typeface="Montserrat" pitchFamily="2" charset="77"/>
              </a:rPr>
            </a:br>
            <a:endParaRPr lang="es-ES" sz="1600" dirty="0">
              <a:latin typeface="Montserrat" pitchFamily="2" charset="77"/>
            </a:endParaRPr>
          </a:p>
          <a:p>
            <a:pPr marL="285750" indent="-285750">
              <a:buClr>
                <a:srgbClr val="8DBCB3"/>
              </a:buClr>
              <a:buFont typeface="Arial" panose="020B0604020202020204" pitchFamily="34" charset="0"/>
              <a:buChar char="•"/>
            </a:pPr>
            <a:r>
              <a:rPr lang="es-ES" sz="1600" dirty="0" err="1">
                <a:latin typeface="Montserrat" pitchFamily="2" charset="77"/>
              </a:rPr>
              <a:t>Comite</a:t>
            </a:r>
            <a:r>
              <a:rPr lang="es-ES" sz="1600" dirty="0">
                <a:latin typeface="Montserrat" pitchFamily="2" charset="77"/>
              </a:rPr>
              <a:t>́ de Beneficencia.</a:t>
            </a:r>
            <a:endParaRPr lang="es-ES" sz="1400" dirty="0">
              <a:latin typeface="Montserrat" pitchFamily="2" charset="77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95AC8443-3851-7246-A8E2-293792A7B158}"/>
              </a:ext>
            </a:extLst>
          </p:cNvPr>
          <p:cNvSpPr/>
          <p:nvPr/>
        </p:nvSpPr>
        <p:spPr>
          <a:xfrm>
            <a:off x="762934" y="354598"/>
            <a:ext cx="71962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>
                <a:latin typeface="Montserrat" pitchFamily="2" charset="77"/>
              </a:rPr>
              <a:t>3.4 Otras instituciones familiares</a:t>
            </a:r>
            <a:endParaRPr lang="es-ES" sz="3200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xmlns="" id="{AB6AE236-15F3-B640-A03F-BC38363D8AF9}"/>
              </a:ext>
            </a:extLst>
          </p:cNvPr>
          <p:cNvSpPr/>
          <p:nvPr/>
        </p:nvSpPr>
        <p:spPr>
          <a:xfrm>
            <a:off x="520378" y="539994"/>
            <a:ext cx="200025" cy="200025"/>
          </a:xfrm>
          <a:prstGeom prst="ellipse">
            <a:avLst/>
          </a:prstGeom>
          <a:solidFill>
            <a:srgbClr val="8DB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8CB78FE8-4252-9A40-834C-5CC6E749B35A}"/>
              </a:ext>
            </a:extLst>
          </p:cNvPr>
          <p:cNvSpPr/>
          <p:nvPr/>
        </p:nvSpPr>
        <p:spPr>
          <a:xfrm>
            <a:off x="8401049" y="0"/>
            <a:ext cx="3790951" cy="544749"/>
          </a:xfrm>
          <a:prstGeom prst="rect">
            <a:avLst/>
          </a:prstGeom>
          <a:solidFill>
            <a:srgbClr val="8DB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6CB8B51-F528-254A-B135-8C9A3FC4F8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02" r="21400" b="222"/>
          <a:stretch/>
        </p:blipFill>
        <p:spPr>
          <a:xfrm>
            <a:off x="8401050" y="740019"/>
            <a:ext cx="3790950" cy="611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72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8EAB50D1-B41C-B643-B14F-027AD864A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C03BF487-E616-744F-A5CD-0AB19CCB1298}"/>
              </a:ext>
            </a:extLst>
          </p:cNvPr>
          <p:cNvGrpSpPr/>
          <p:nvPr/>
        </p:nvGrpSpPr>
        <p:grpSpPr>
          <a:xfrm>
            <a:off x="2033351" y="2206170"/>
            <a:ext cx="8188529" cy="2949489"/>
            <a:chOff x="1422399" y="2206170"/>
            <a:chExt cx="8188529" cy="2949489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xmlns="" id="{0BDAF6E9-307F-FF4C-8F1A-F36E4FB80800}"/>
                </a:ext>
              </a:extLst>
            </p:cNvPr>
            <p:cNvSpPr/>
            <p:nvPr userDrawn="1"/>
          </p:nvSpPr>
          <p:spPr>
            <a:xfrm>
              <a:off x="1422400" y="2206171"/>
              <a:ext cx="8188528" cy="2949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xmlns="" id="{4EA3F31D-BD46-1B44-A7DB-5289B257CB2F}"/>
                </a:ext>
              </a:extLst>
            </p:cNvPr>
            <p:cNvSpPr/>
            <p:nvPr userDrawn="1"/>
          </p:nvSpPr>
          <p:spPr>
            <a:xfrm>
              <a:off x="1422399" y="2206170"/>
              <a:ext cx="2993958" cy="2949489"/>
            </a:xfrm>
            <a:prstGeom prst="rect">
              <a:avLst/>
            </a:prstGeom>
            <a:solidFill>
              <a:srgbClr val="8DB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6" name="Título 2">
            <a:extLst>
              <a:ext uri="{FF2B5EF4-FFF2-40B4-BE49-F238E27FC236}">
                <a16:creationId xmlns:a16="http://schemas.microsoft.com/office/drawing/2014/main" xmlns="" id="{93564035-50DD-A04F-B5D9-8A35117B44FA}"/>
              </a:ext>
            </a:extLst>
          </p:cNvPr>
          <p:cNvSpPr txBox="1">
            <a:spLocks/>
          </p:cNvSpPr>
          <p:nvPr/>
        </p:nvSpPr>
        <p:spPr>
          <a:xfrm>
            <a:off x="2531134" y="3077413"/>
            <a:ext cx="2212316" cy="12069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8800" b="1" dirty="0">
                <a:latin typeface="Montserrat" pitchFamily="2" charset="77"/>
              </a:rPr>
              <a:t>04.</a:t>
            </a:r>
          </a:p>
        </p:txBody>
      </p:sp>
      <p:sp>
        <p:nvSpPr>
          <p:cNvPr id="7" name="Marcador de contenido 3">
            <a:extLst>
              <a:ext uri="{FF2B5EF4-FFF2-40B4-BE49-F238E27FC236}">
                <a16:creationId xmlns:a16="http://schemas.microsoft.com/office/drawing/2014/main" xmlns="" id="{EBF715FC-BB35-9145-9148-8B193E1F86C0}"/>
              </a:ext>
            </a:extLst>
          </p:cNvPr>
          <p:cNvSpPr txBox="1">
            <a:spLocks/>
          </p:cNvSpPr>
          <p:nvPr/>
        </p:nvSpPr>
        <p:spPr>
          <a:xfrm>
            <a:off x="5027309" y="2897854"/>
            <a:ext cx="5194571" cy="1566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chemeClr val="tx1"/>
                </a:solidFill>
                <a:latin typeface="Montserrat" pitchFamily="2" charset="77"/>
              </a:rPr>
              <a:t>EDUCACIÓN Y FORMACIÓN</a:t>
            </a:r>
          </a:p>
        </p:txBody>
      </p:sp>
    </p:spTree>
    <p:extLst>
      <p:ext uri="{BB962C8B-B14F-4D97-AF65-F5344CB8AC3E}">
        <p14:creationId xmlns:p14="http://schemas.microsoft.com/office/powerpoint/2010/main" val="33962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F7CD4D4D-4582-944A-BAFD-4C2CED08A271}"/>
              </a:ext>
            </a:extLst>
          </p:cNvPr>
          <p:cNvSpPr/>
          <p:nvPr/>
        </p:nvSpPr>
        <p:spPr>
          <a:xfrm>
            <a:off x="720402" y="4633532"/>
            <a:ext cx="7658053" cy="1483066"/>
          </a:xfrm>
          <a:prstGeom prst="rect">
            <a:avLst/>
          </a:prstGeom>
          <a:solidFill>
            <a:srgbClr val="8DBCB3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95AC8443-3851-7246-A8E2-293792A7B158}"/>
              </a:ext>
            </a:extLst>
          </p:cNvPr>
          <p:cNvSpPr/>
          <p:nvPr/>
        </p:nvSpPr>
        <p:spPr>
          <a:xfrm>
            <a:off x="762934" y="354598"/>
            <a:ext cx="57887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>
                <a:latin typeface="Montserrat" pitchFamily="2" charset="77"/>
              </a:rPr>
              <a:t>4.1 Educación y formación</a:t>
            </a:r>
            <a:endParaRPr lang="es-ES" sz="3200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xmlns="" id="{AB6AE236-15F3-B640-A03F-BC38363D8AF9}"/>
              </a:ext>
            </a:extLst>
          </p:cNvPr>
          <p:cNvSpPr/>
          <p:nvPr/>
        </p:nvSpPr>
        <p:spPr>
          <a:xfrm>
            <a:off x="520378" y="539994"/>
            <a:ext cx="200025" cy="200025"/>
          </a:xfrm>
          <a:prstGeom prst="ellipse">
            <a:avLst/>
          </a:prstGeom>
          <a:solidFill>
            <a:srgbClr val="8DB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BEAC38B5-1C30-0E4D-AA35-9650304F23E1}"/>
              </a:ext>
            </a:extLst>
          </p:cNvPr>
          <p:cNvSpPr/>
          <p:nvPr/>
        </p:nvSpPr>
        <p:spPr>
          <a:xfrm>
            <a:off x="620389" y="1516662"/>
            <a:ext cx="822589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1600" dirty="0">
                <a:latin typeface="Montserrat" pitchFamily="2" charset="77"/>
              </a:rPr>
              <a:t>Una de las </a:t>
            </a:r>
            <a:r>
              <a:rPr lang="es-ES_tradnl" sz="1600" b="1" dirty="0">
                <a:latin typeface="Montserrat" pitchFamily="2" charset="77"/>
              </a:rPr>
              <a:t>principales funciones </a:t>
            </a:r>
            <a:r>
              <a:rPr lang="es-ES_tradnl" sz="1600" dirty="0">
                <a:latin typeface="Montserrat" pitchFamily="2" charset="77"/>
              </a:rPr>
              <a:t>del Consejo de Familia </a:t>
            </a:r>
            <a:r>
              <a:rPr lang="es-ES_tradnl" sz="1600" b="1" dirty="0">
                <a:latin typeface="Montserrat" pitchFamily="2" charset="77"/>
              </a:rPr>
              <a:t>es impulsar la educación y formación de la familia</a:t>
            </a:r>
            <a:r>
              <a:rPr lang="es-ES_tradnl" sz="1600" dirty="0">
                <a:latin typeface="Montserrat" pitchFamily="2" charset="77"/>
              </a:rPr>
              <a:t> para que la tarea que le corresponda desempeñar a cada uno de sus miembros (propietario, miembro del Consejo de Administración, directivo, mando intermedio o trabajador en puestos de base) la realice con la actitud, moralidad y profesionalidad debidas. Esta labor del consejo es particularmente </a:t>
            </a:r>
            <a:r>
              <a:rPr lang="es-ES_tradnl" sz="1600" b="1" dirty="0">
                <a:latin typeface="Montserrat" pitchFamily="2" charset="77"/>
              </a:rPr>
              <a:t>importante</a:t>
            </a:r>
            <a:r>
              <a:rPr lang="es-ES_tradnl" sz="1600" dirty="0">
                <a:latin typeface="Montserrat" pitchFamily="2" charset="77"/>
              </a:rPr>
              <a:t> cuando está dirigida a los jóvenes familiares. </a:t>
            </a:r>
          </a:p>
          <a:p>
            <a:pPr algn="just"/>
            <a:endParaRPr lang="es-ES_tradnl" sz="1600" dirty="0">
              <a:latin typeface="Montserrat" pitchFamily="2" charset="77"/>
            </a:endParaRPr>
          </a:p>
          <a:p>
            <a:pPr algn="just"/>
            <a:r>
              <a:rPr lang="es-ES_tradnl" sz="1600" dirty="0">
                <a:latin typeface="Montserrat" pitchFamily="2" charset="77"/>
              </a:rPr>
              <a:t>Hay que enseñar a la </a:t>
            </a:r>
            <a:r>
              <a:rPr lang="es-ES_tradnl" sz="1600" b="1" dirty="0">
                <a:latin typeface="Montserrat" pitchFamily="2" charset="77"/>
              </a:rPr>
              <a:t>joven generación </a:t>
            </a:r>
            <a:r>
              <a:rPr lang="es-ES_tradnl" sz="1600" dirty="0">
                <a:latin typeface="Montserrat" pitchFamily="2" charset="77"/>
              </a:rPr>
              <a:t>a amar a la empresa. Se les debe transmitir una buena impresión del negocio familiar sin crear falsas imágenes ni expectativas inadecuadas.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AD430D17-9CCE-A747-8822-CED7134D3731}"/>
              </a:ext>
            </a:extLst>
          </p:cNvPr>
          <p:cNvSpPr txBox="1">
            <a:spLocks/>
          </p:cNvSpPr>
          <p:nvPr/>
        </p:nvSpPr>
        <p:spPr>
          <a:xfrm>
            <a:off x="1061948" y="5094072"/>
            <a:ext cx="6974959" cy="6262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8DBCB3"/>
              </a:buClr>
              <a:buSzPct val="124000"/>
            </a:pPr>
            <a:r>
              <a:rPr lang="es-ES_tradnl" sz="1600" b="1" dirty="0">
                <a:solidFill>
                  <a:schemeClr val="tx1"/>
                </a:solidFill>
              </a:rPr>
              <a:t>¿Debería la empresa de la familia aportar ayuda financiera a la formación de los miembros de la siguiente generación?</a:t>
            </a:r>
          </a:p>
        </p:txBody>
      </p:sp>
    </p:spTree>
    <p:extLst>
      <p:ext uri="{BB962C8B-B14F-4D97-AF65-F5344CB8AC3E}">
        <p14:creationId xmlns:p14="http://schemas.microsoft.com/office/powerpoint/2010/main" val="1236588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8EAB50D1-B41C-B643-B14F-027AD864A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C03BF487-E616-744F-A5CD-0AB19CCB1298}"/>
              </a:ext>
            </a:extLst>
          </p:cNvPr>
          <p:cNvGrpSpPr/>
          <p:nvPr/>
        </p:nvGrpSpPr>
        <p:grpSpPr>
          <a:xfrm>
            <a:off x="2033351" y="2206170"/>
            <a:ext cx="8188529" cy="2949489"/>
            <a:chOff x="1422399" y="2206170"/>
            <a:chExt cx="8188529" cy="2949489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xmlns="" id="{0BDAF6E9-307F-FF4C-8F1A-F36E4FB80800}"/>
                </a:ext>
              </a:extLst>
            </p:cNvPr>
            <p:cNvSpPr/>
            <p:nvPr userDrawn="1"/>
          </p:nvSpPr>
          <p:spPr>
            <a:xfrm>
              <a:off x="1422400" y="2206171"/>
              <a:ext cx="8188528" cy="2949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xmlns="" id="{4EA3F31D-BD46-1B44-A7DB-5289B257CB2F}"/>
                </a:ext>
              </a:extLst>
            </p:cNvPr>
            <p:cNvSpPr/>
            <p:nvPr userDrawn="1"/>
          </p:nvSpPr>
          <p:spPr>
            <a:xfrm>
              <a:off x="1422399" y="2206170"/>
              <a:ext cx="2993958" cy="2949489"/>
            </a:xfrm>
            <a:prstGeom prst="rect">
              <a:avLst/>
            </a:prstGeom>
            <a:solidFill>
              <a:srgbClr val="8DB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6" name="Título 2">
            <a:extLst>
              <a:ext uri="{FF2B5EF4-FFF2-40B4-BE49-F238E27FC236}">
                <a16:creationId xmlns:a16="http://schemas.microsoft.com/office/drawing/2014/main" xmlns="" id="{93564035-50DD-A04F-B5D9-8A35117B44FA}"/>
              </a:ext>
            </a:extLst>
          </p:cNvPr>
          <p:cNvSpPr txBox="1">
            <a:spLocks/>
          </p:cNvSpPr>
          <p:nvPr/>
        </p:nvSpPr>
        <p:spPr>
          <a:xfrm>
            <a:off x="2531134" y="3077413"/>
            <a:ext cx="2212316" cy="12069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8800" b="1" dirty="0" smtClean="0">
                <a:latin typeface="Montserrat" pitchFamily="2" charset="77"/>
              </a:rPr>
              <a:t>05.</a:t>
            </a:r>
            <a:endParaRPr lang="es-ES" sz="8800" b="1" dirty="0">
              <a:latin typeface="Montserrat" pitchFamily="2" charset="77"/>
            </a:endParaRPr>
          </a:p>
        </p:txBody>
      </p:sp>
      <p:sp>
        <p:nvSpPr>
          <p:cNvPr id="7" name="Marcador de contenido 3">
            <a:extLst>
              <a:ext uri="{FF2B5EF4-FFF2-40B4-BE49-F238E27FC236}">
                <a16:creationId xmlns:a16="http://schemas.microsoft.com/office/drawing/2014/main" xmlns="" id="{EBF715FC-BB35-9145-9148-8B193E1F86C0}"/>
              </a:ext>
            </a:extLst>
          </p:cNvPr>
          <p:cNvSpPr txBox="1">
            <a:spLocks/>
          </p:cNvSpPr>
          <p:nvPr/>
        </p:nvSpPr>
        <p:spPr>
          <a:xfrm>
            <a:off x="5027309" y="2897854"/>
            <a:ext cx="5194571" cy="1566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chemeClr val="tx1"/>
                </a:solidFill>
                <a:latin typeface="Montserrat" pitchFamily="2" charset="77"/>
              </a:rPr>
              <a:t>TESTAMENTO Y REGIMEN MATRIMONIAL</a:t>
            </a:r>
          </a:p>
        </p:txBody>
      </p:sp>
    </p:spTree>
    <p:extLst>
      <p:ext uri="{BB962C8B-B14F-4D97-AF65-F5344CB8AC3E}">
        <p14:creationId xmlns:p14="http://schemas.microsoft.com/office/powerpoint/2010/main" val="1469635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8E4E71E5-7BA7-534D-9F54-F7ED43AC01B5}"/>
              </a:ext>
            </a:extLst>
          </p:cNvPr>
          <p:cNvSpPr txBox="1"/>
          <p:nvPr/>
        </p:nvSpPr>
        <p:spPr>
          <a:xfrm>
            <a:off x="762934" y="1751846"/>
            <a:ext cx="6445995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_tradnl" sz="1600" dirty="0">
                <a:latin typeface="Montserrat" pitchFamily="2" charset="77"/>
              </a:rPr>
              <a:t>Los protocolos familiares suelen recoger </a:t>
            </a:r>
            <a:r>
              <a:rPr lang="es-ES_tradnl" sz="1600" b="1" dirty="0">
                <a:latin typeface="Montserrat" pitchFamily="2" charset="77"/>
              </a:rPr>
              <a:t>acuerdos</a:t>
            </a:r>
            <a:r>
              <a:rPr lang="es-ES_tradnl" sz="1600" dirty="0">
                <a:latin typeface="Montserrat" pitchFamily="2" charset="77"/>
              </a:rPr>
              <a:t> que afectan a los testamentos de los familiares y al régimen matrimonial que adopten al casarse.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_tradnl" sz="1600" dirty="0">
                <a:latin typeface="Montserrat" pitchFamily="2" charset="77"/>
              </a:rPr>
              <a:t>En los protocolos familiares es común comprometerse a: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s-ES_tradnl" sz="1600" dirty="0">
              <a:latin typeface="Montserrat" pitchFamily="2" charset="77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Clr>
                <a:srgbClr val="8DBCB3"/>
              </a:buClr>
              <a:buFont typeface="Arial" panose="020B0604020202020204" pitchFamily="34" charset="0"/>
              <a:buChar char="•"/>
            </a:pPr>
            <a:r>
              <a:rPr lang="es-ES_tradnl" sz="1600" b="1" dirty="0">
                <a:latin typeface="Montserrat" pitchFamily="2" charset="77"/>
              </a:rPr>
              <a:t>Nombrar herederos </a:t>
            </a:r>
            <a:r>
              <a:rPr lang="es-ES_tradnl" sz="1600" dirty="0">
                <a:latin typeface="Montserrat" pitchFamily="2" charset="77"/>
              </a:rPr>
              <a:t>a los descendientes </a:t>
            </a:r>
            <a:r>
              <a:rPr lang="es-ES_tradnl" sz="1600" dirty="0" smtClean="0">
                <a:latin typeface="Montserrat" pitchFamily="2" charset="77"/>
              </a:rPr>
              <a:t>directos y proteger que la sucesión de las participaciones sociales o acciones se queden en el marco de la familia empresaria. </a:t>
            </a:r>
            <a:r>
              <a:rPr lang="es-ES_tradnl" sz="1600" dirty="0">
                <a:latin typeface="Montserrat" pitchFamily="2" charset="77"/>
              </a:rPr>
              <a:t> 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Clr>
                <a:srgbClr val="8DBCB3"/>
              </a:buClr>
              <a:buFont typeface="Arial" panose="020B0604020202020204" pitchFamily="34" charset="0"/>
              <a:buChar char="•"/>
            </a:pPr>
            <a:endParaRPr lang="es-ES_tradnl" sz="1600" dirty="0">
              <a:latin typeface="Montserrat" pitchFamily="2" charset="77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Clr>
                <a:srgbClr val="8DBCB3"/>
              </a:buClr>
              <a:buFont typeface="Arial" panose="020B0604020202020204" pitchFamily="34" charset="0"/>
              <a:buChar char="•"/>
            </a:pPr>
            <a:r>
              <a:rPr lang="es-ES_tradnl" sz="1600" dirty="0">
                <a:latin typeface="Montserrat" pitchFamily="2" charset="77"/>
              </a:rPr>
              <a:t>Casarse adoptando un </a:t>
            </a:r>
            <a:r>
              <a:rPr lang="es-ES_tradnl" sz="1600" b="1" dirty="0">
                <a:latin typeface="Montserrat" pitchFamily="2" charset="77"/>
              </a:rPr>
              <a:t>régimen matrimonial </a:t>
            </a:r>
            <a:r>
              <a:rPr lang="es-ES_tradnl" sz="1600" dirty="0">
                <a:latin typeface="Montserrat" pitchFamily="2" charset="77"/>
              </a:rPr>
              <a:t>que haga que la propiedad del negocio no pueda ser asignada a un hijo o hija político en el caso de  que haya una separación matrimonial.  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95AC8443-3851-7246-A8E2-293792A7B158}"/>
              </a:ext>
            </a:extLst>
          </p:cNvPr>
          <p:cNvSpPr/>
          <p:nvPr/>
        </p:nvSpPr>
        <p:spPr>
          <a:xfrm>
            <a:off x="762934" y="354598"/>
            <a:ext cx="489428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>
                <a:latin typeface="Montserrat" pitchFamily="2" charset="77"/>
              </a:rPr>
              <a:t>6.1 Testamento y </a:t>
            </a:r>
          </a:p>
          <a:p>
            <a:r>
              <a:rPr lang="es-ES" sz="3200" b="1" dirty="0">
                <a:latin typeface="Montserrat" pitchFamily="2" charset="77"/>
              </a:rPr>
              <a:t>Régimen matrimonial</a:t>
            </a:r>
            <a:endParaRPr lang="es-ES" sz="3200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xmlns="" id="{AB6AE236-15F3-B640-A03F-BC38363D8AF9}"/>
              </a:ext>
            </a:extLst>
          </p:cNvPr>
          <p:cNvSpPr/>
          <p:nvPr/>
        </p:nvSpPr>
        <p:spPr>
          <a:xfrm>
            <a:off x="520378" y="539994"/>
            <a:ext cx="200025" cy="200025"/>
          </a:xfrm>
          <a:prstGeom prst="ellipse">
            <a:avLst/>
          </a:prstGeom>
          <a:solidFill>
            <a:srgbClr val="8DB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8CB78FE8-4252-9A40-834C-5CC6E749B35A}"/>
              </a:ext>
            </a:extLst>
          </p:cNvPr>
          <p:cNvSpPr/>
          <p:nvPr/>
        </p:nvSpPr>
        <p:spPr>
          <a:xfrm>
            <a:off x="7995685" y="0"/>
            <a:ext cx="4196316" cy="544749"/>
          </a:xfrm>
          <a:prstGeom prst="rect">
            <a:avLst/>
          </a:prstGeom>
          <a:solidFill>
            <a:srgbClr val="8DB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026" name="Picture 2" descr="Persona Que Firma El Documento De Documentación">
            <a:extLst>
              <a:ext uri="{FF2B5EF4-FFF2-40B4-BE49-F238E27FC236}">
                <a16:creationId xmlns:a16="http://schemas.microsoft.com/office/drawing/2014/main" xmlns="" id="{56FD43BC-947E-CB44-AD52-24660CC5D5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1" r="31201"/>
          <a:stretch/>
        </p:blipFill>
        <p:spPr bwMode="auto">
          <a:xfrm>
            <a:off x="7995684" y="740018"/>
            <a:ext cx="4196316" cy="611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543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D87CB1E1-F34B-EF48-B30F-CE5E5F251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C03BF487-E616-744F-A5CD-0AB19CCB1298}"/>
              </a:ext>
            </a:extLst>
          </p:cNvPr>
          <p:cNvGrpSpPr/>
          <p:nvPr/>
        </p:nvGrpSpPr>
        <p:grpSpPr>
          <a:xfrm>
            <a:off x="2033351" y="2206170"/>
            <a:ext cx="8188529" cy="2949489"/>
            <a:chOff x="1422399" y="2206170"/>
            <a:chExt cx="8188529" cy="2949489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xmlns="" id="{0BDAF6E9-307F-FF4C-8F1A-F36E4FB80800}"/>
                </a:ext>
              </a:extLst>
            </p:cNvPr>
            <p:cNvSpPr/>
            <p:nvPr userDrawn="1"/>
          </p:nvSpPr>
          <p:spPr>
            <a:xfrm>
              <a:off x="1422400" y="2206171"/>
              <a:ext cx="8188528" cy="2949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xmlns="" id="{4EA3F31D-BD46-1B44-A7DB-5289B257CB2F}"/>
                </a:ext>
              </a:extLst>
            </p:cNvPr>
            <p:cNvSpPr/>
            <p:nvPr userDrawn="1"/>
          </p:nvSpPr>
          <p:spPr>
            <a:xfrm>
              <a:off x="1422399" y="2206170"/>
              <a:ext cx="2993958" cy="2949489"/>
            </a:xfrm>
            <a:prstGeom prst="rect">
              <a:avLst/>
            </a:prstGeom>
            <a:solidFill>
              <a:srgbClr val="8DB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6" name="Título 2">
            <a:extLst>
              <a:ext uri="{FF2B5EF4-FFF2-40B4-BE49-F238E27FC236}">
                <a16:creationId xmlns:a16="http://schemas.microsoft.com/office/drawing/2014/main" xmlns="" id="{93564035-50DD-A04F-B5D9-8A35117B44FA}"/>
              </a:ext>
            </a:extLst>
          </p:cNvPr>
          <p:cNvSpPr txBox="1">
            <a:spLocks/>
          </p:cNvSpPr>
          <p:nvPr/>
        </p:nvSpPr>
        <p:spPr>
          <a:xfrm>
            <a:off x="2647679" y="3077413"/>
            <a:ext cx="1765301" cy="12069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8800" b="1" dirty="0">
                <a:latin typeface="Montserrat" pitchFamily="2" charset="77"/>
              </a:rPr>
              <a:t>01.</a:t>
            </a:r>
          </a:p>
        </p:txBody>
      </p:sp>
      <p:sp>
        <p:nvSpPr>
          <p:cNvPr id="7" name="Marcador de contenido 3">
            <a:extLst>
              <a:ext uri="{FF2B5EF4-FFF2-40B4-BE49-F238E27FC236}">
                <a16:creationId xmlns:a16="http://schemas.microsoft.com/office/drawing/2014/main" xmlns="" id="{EBF715FC-BB35-9145-9148-8B193E1F86C0}"/>
              </a:ext>
            </a:extLst>
          </p:cNvPr>
          <p:cNvSpPr txBox="1">
            <a:spLocks/>
          </p:cNvSpPr>
          <p:nvPr/>
        </p:nvSpPr>
        <p:spPr>
          <a:xfrm>
            <a:off x="5643326" y="2897854"/>
            <a:ext cx="4286250" cy="1566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600" b="1" dirty="0">
                <a:solidFill>
                  <a:schemeClr val="tx1"/>
                </a:solidFill>
                <a:latin typeface="Montserrat" pitchFamily="2" charset="77"/>
              </a:rPr>
              <a:t>INTRODUCCIÓN</a:t>
            </a:r>
          </a:p>
        </p:txBody>
      </p:sp>
    </p:spTree>
    <p:extLst>
      <p:ext uri="{BB962C8B-B14F-4D97-AF65-F5344CB8AC3E}">
        <p14:creationId xmlns:p14="http://schemas.microsoft.com/office/powerpoint/2010/main" val="534593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8EAB50D1-B41C-B643-B14F-027AD864A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C03BF487-E616-744F-A5CD-0AB19CCB1298}"/>
              </a:ext>
            </a:extLst>
          </p:cNvPr>
          <p:cNvGrpSpPr/>
          <p:nvPr/>
        </p:nvGrpSpPr>
        <p:grpSpPr>
          <a:xfrm>
            <a:off x="2033351" y="2206170"/>
            <a:ext cx="8188529" cy="2949489"/>
            <a:chOff x="1422399" y="2206170"/>
            <a:chExt cx="8188529" cy="2949489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xmlns="" id="{0BDAF6E9-307F-FF4C-8F1A-F36E4FB80800}"/>
                </a:ext>
              </a:extLst>
            </p:cNvPr>
            <p:cNvSpPr/>
            <p:nvPr userDrawn="1"/>
          </p:nvSpPr>
          <p:spPr>
            <a:xfrm>
              <a:off x="1422400" y="2206171"/>
              <a:ext cx="8188528" cy="2949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xmlns="" id="{4EA3F31D-BD46-1B44-A7DB-5289B257CB2F}"/>
                </a:ext>
              </a:extLst>
            </p:cNvPr>
            <p:cNvSpPr/>
            <p:nvPr userDrawn="1"/>
          </p:nvSpPr>
          <p:spPr>
            <a:xfrm>
              <a:off x="1422399" y="2206170"/>
              <a:ext cx="2993958" cy="2949489"/>
            </a:xfrm>
            <a:prstGeom prst="rect">
              <a:avLst/>
            </a:prstGeom>
            <a:solidFill>
              <a:srgbClr val="8DB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6" name="Título 2">
            <a:extLst>
              <a:ext uri="{FF2B5EF4-FFF2-40B4-BE49-F238E27FC236}">
                <a16:creationId xmlns:a16="http://schemas.microsoft.com/office/drawing/2014/main" xmlns="" id="{93564035-50DD-A04F-B5D9-8A35117B44FA}"/>
              </a:ext>
            </a:extLst>
          </p:cNvPr>
          <p:cNvSpPr txBox="1">
            <a:spLocks/>
          </p:cNvSpPr>
          <p:nvPr/>
        </p:nvSpPr>
        <p:spPr>
          <a:xfrm>
            <a:off x="2531134" y="3077413"/>
            <a:ext cx="2212316" cy="12069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8800" b="1" dirty="0" smtClean="0">
                <a:latin typeface="Montserrat" pitchFamily="2" charset="77"/>
              </a:rPr>
              <a:t>06.</a:t>
            </a:r>
            <a:endParaRPr lang="es-ES" sz="8800" b="1" dirty="0">
              <a:latin typeface="Montserrat" pitchFamily="2" charset="77"/>
            </a:endParaRPr>
          </a:p>
        </p:txBody>
      </p:sp>
      <p:sp>
        <p:nvSpPr>
          <p:cNvPr id="7" name="Marcador de contenido 3">
            <a:extLst>
              <a:ext uri="{FF2B5EF4-FFF2-40B4-BE49-F238E27FC236}">
                <a16:creationId xmlns:a16="http://schemas.microsoft.com/office/drawing/2014/main" xmlns="" id="{EBF715FC-BB35-9145-9148-8B193E1F86C0}"/>
              </a:ext>
            </a:extLst>
          </p:cNvPr>
          <p:cNvSpPr txBox="1">
            <a:spLocks/>
          </p:cNvSpPr>
          <p:nvPr/>
        </p:nvSpPr>
        <p:spPr>
          <a:xfrm>
            <a:off x="5027309" y="2897854"/>
            <a:ext cx="5194571" cy="1566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chemeClr val="tx1"/>
                </a:solidFill>
                <a:latin typeface="Montserrat" pitchFamily="2" charset="77"/>
              </a:rPr>
              <a:t>FINANZAS</a:t>
            </a:r>
          </a:p>
        </p:txBody>
      </p:sp>
    </p:spTree>
    <p:extLst>
      <p:ext uri="{BB962C8B-B14F-4D97-AF65-F5344CB8AC3E}">
        <p14:creationId xmlns:p14="http://schemas.microsoft.com/office/powerpoint/2010/main" val="152963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95AC8443-3851-7246-A8E2-293792A7B158}"/>
              </a:ext>
            </a:extLst>
          </p:cNvPr>
          <p:cNvSpPr/>
          <p:nvPr/>
        </p:nvSpPr>
        <p:spPr>
          <a:xfrm>
            <a:off x="762934" y="354598"/>
            <a:ext cx="26917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>
                <a:latin typeface="Montserrat" pitchFamily="2" charset="77"/>
              </a:rPr>
              <a:t>7.1 Finanzas</a:t>
            </a:r>
            <a:endParaRPr lang="es-ES" sz="3200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xmlns="" id="{AB6AE236-15F3-B640-A03F-BC38363D8AF9}"/>
              </a:ext>
            </a:extLst>
          </p:cNvPr>
          <p:cNvSpPr/>
          <p:nvPr/>
        </p:nvSpPr>
        <p:spPr>
          <a:xfrm>
            <a:off x="520378" y="539994"/>
            <a:ext cx="200025" cy="200025"/>
          </a:xfrm>
          <a:prstGeom prst="ellipse">
            <a:avLst/>
          </a:prstGeom>
          <a:solidFill>
            <a:srgbClr val="8DB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BEAC38B5-1C30-0E4D-AA35-9650304F23E1}"/>
              </a:ext>
            </a:extLst>
          </p:cNvPr>
          <p:cNvSpPr/>
          <p:nvPr/>
        </p:nvSpPr>
        <p:spPr>
          <a:xfrm>
            <a:off x="762934" y="1782395"/>
            <a:ext cx="98696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r>
              <a:rPr lang="es-ES_tradnl" sz="1600" dirty="0">
                <a:latin typeface="Montserrat" pitchFamily="2" charset="77"/>
              </a:rPr>
              <a:t>¿Habrá dividendos?. </a:t>
            </a:r>
          </a:p>
          <a:p>
            <a:pPr>
              <a:buClr>
                <a:srgbClr val="8DBCB3"/>
              </a:buClr>
              <a:buSzPct val="124000"/>
            </a:pPr>
            <a:endParaRPr lang="es-ES_tradnl" sz="1600" dirty="0">
              <a:latin typeface="Montserrat" pitchFamily="2" charset="77"/>
            </a:endParaRPr>
          </a:p>
          <a:p>
            <a:pPr marL="342900" indent="-342900"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r>
              <a:rPr lang="es-ES_tradnl" sz="1600" dirty="0">
                <a:latin typeface="Montserrat" pitchFamily="2" charset="77"/>
              </a:rPr>
              <a:t>¿Hará́ el negocio familiar prestamos al familiar que lo solicite?</a:t>
            </a:r>
          </a:p>
          <a:p>
            <a:pPr marL="342900" indent="-342900"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endParaRPr lang="es-ES_tradnl" sz="1600" dirty="0">
              <a:latin typeface="Montserrat" pitchFamily="2" charset="77"/>
            </a:endParaRPr>
          </a:p>
          <a:p>
            <a:pPr marL="342900" indent="-342900"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r>
              <a:rPr lang="es-ES_tradnl" sz="1600" dirty="0">
                <a:latin typeface="Montserrat" pitchFamily="2" charset="77"/>
              </a:rPr>
              <a:t>¿Harán </a:t>
            </a:r>
            <a:r>
              <a:rPr lang="es-ES_tradnl" sz="1600" dirty="0" smtClean="0">
                <a:latin typeface="Montserrat" pitchFamily="2" charset="77"/>
              </a:rPr>
              <a:t>préstamos </a:t>
            </a:r>
            <a:r>
              <a:rPr lang="es-ES_tradnl" sz="1600" dirty="0">
                <a:latin typeface="Montserrat" pitchFamily="2" charset="77"/>
              </a:rPr>
              <a:t>los familiares a la empresa?</a:t>
            </a:r>
          </a:p>
          <a:p>
            <a:pPr marL="342900" indent="-342900"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endParaRPr lang="es-ES_tradnl" sz="1600" dirty="0">
              <a:latin typeface="Montserrat" pitchFamily="2" charset="77"/>
            </a:endParaRPr>
          </a:p>
          <a:p>
            <a:pPr marL="342900" indent="-342900"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r>
              <a:rPr lang="es-ES_tradnl" sz="1600" dirty="0">
                <a:latin typeface="Montserrat" pitchFamily="2" charset="77"/>
              </a:rPr>
              <a:t>¿Avalará o prestará otro tipo de garantías la empresa a un familiar ante la banca u otros acreedores?.</a:t>
            </a:r>
          </a:p>
          <a:p>
            <a:pPr marL="342900" indent="-342900"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endParaRPr lang="es-ES_tradnl" sz="1600" dirty="0">
              <a:latin typeface="Montserrat" pitchFamily="2" charset="77"/>
            </a:endParaRPr>
          </a:p>
          <a:p>
            <a:pPr marL="342900" indent="-342900" algn="just"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r>
              <a:rPr lang="es-ES_tradnl" sz="1600" dirty="0">
                <a:latin typeface="Montserrat" pitchFamily="2" charset="77"/>
              </a:rPr>
              <a:t>¿Avalarán o prestarán otro tipo de garantías los familiares a la empresa ante la banca u otros acreedores?.</a:t>
            </a:r>
          </a:p>
          <a:p>
            <a:pPr marL="342900" indent="-342900"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endParaRPr lang="es-ES_tradnl" sz="1600" dirty="0">
              <a:latin typeface="Montserrat" pitchFamily="2" charset="77"/>
            </a:endParaRPr>
          </a:p>
          <a:p>
            <a:pPr marL="342900" indent="-342900"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r>
              <a:rPr lang="es-ES_tradnl" sz="1600" dirty="0">
                <a:latin typeface="Montserrat" pitchFamily="2" charset="77"/>
              </a:rPr>
              <a:t>¿Cuál es el nivel máximo de endeudamiento que puede alcanzar la empresa?.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5D838FA9-7536-954C-B9FF-D04965AB7152}"/>
              </a:ext>
            </a:extLst>
          </p:cNvPr>
          <p:cNvSpPr/>
          <p:nvPr/>
        </p:nvSpPr>
        <p:spPr>
          <a:xfrm>
            <a:off x="0" y="6503402"/>
            <a:ext cx="12192000" cy="359353"/>
          </a:xfrm>
          <a:prstGeom prst="rect">
            <a:avLst/>
          </a:prstGeom>
          <a:solidFill>
            <a:srgbClr val="8DB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66758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8EAB50D1-B41C-B643-B14F-027AD864A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C03BF487-E616-744F-A5CD-0AB19CCB1298}"/>
              </a:ext>
            </a:extLst>
          </p:cNvPr>
          <p:cNvGrpSpPr/>
          <p:nvPr/>
        </p:nvGrpSpPr>
        <p:grpSpPr>
          <a:xfrm>
            <a:off x="2033351" y="2206170"/>
            <a:ext cx="8188529" cy="2949489"/>
            <a:chOff x="1422399" y="2206170"/>
            <a:chExt cx="8188529" cy="2949489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xmlns="" id="{0BDAF6E9-307F-FF4C-8F1A-F36E4FB80800}"/>
                </a:ext>
              </a:extLst>
            </p:cNvPr>
            <p:cNvSpPr/>
            <p:nvPr userDrawn="1"/>
          </p:nvSpPr>
          <p:spPr>
            <a:xfrm>
              <a:off x="1422400" y="2206171"/>
              <a:ext cx="8188528" cy="2949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xmlns="" id="{4EA3F31D-BD46-1B44-A7DB-5289B257CB2F}"/>
                </a:ext>
              </a:extLst>
            </p:cNvPr>
            <p:cNvSpPr/>
            <p:nvPr userDrawn="1"/>
          </p:nvSpPr>
          <p:spPr>
            <a:xfrm>
              <a:off x="1422399" y="2206170"/>
              <a:ext cx="2993958" cy="2949489"/>
            </a:xfrm>
            <a:prstGeom prst="rect">
              <a:avLst/>
            </a:prstGeom>
            <a:solidFill>
              <a:srgbClr val="8DB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6" name="Título 2">
            <a:extLst>
              <a:ext uri="{FF2B5EF4-FFF2-40B4-BE49-F238E27FC236}">
                <a16:creationId xmlns:a16="http://schemas.microsoft.com/office/drawing/2014/main" xmlns="" id="{93564035-50DD-A04F-B5D9-8A35117B44FA}"/>
              </a:ext>
            </a:extLst>
          </p:cNvPr>
          <p:cNvSpPr txBox="1">
            <a:spLocks/>
          </p:cNvSpPr>
          <p:nvPr/>
        </p:nvSpPr>
        <p:spPr>
          <a:xfrm>
            <a:off x="2531134" y="3077413"/>
            <a:ext cx="2212316" cy="12069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8800" b="1" dirty="0" smtClean="0">
                <a:latin typeface="Montserrat" pitchFamily="2" charset="77"/>
              </a:rPr>
              <a:t>07.</a:t>
            </a:r>
            <a:endParaRPr lang="es-ES" sz="8800" b="1" dirty="0">
              <a:latin typeface="Montserrat" pitchFamily="2" charset="77"/>
            </a:endParaRPr>
          </a:p>
        </p:txBody>
      </p:sp>
      <p:sp>
        <p:nvSpPr>
          <p:cNvPr id="7" name="Marcador de contenido 3">
            <a:extLst>
              <a:ext uri="{FF2B5EF4-FFF2-40B4-BE49-F238E27FC236}">
                <a16:creationId xmlns:a16="http://schemas.microsoft.com/office/drawing/2014/main" xmlns="" id="{EBF715FC-BB35-9145-9148-8B193E1F86C0}"/>
              </a:ext>
            </a:extLst>
          </p:cNvPr>
          <p:cNvSpPr txBox="1">
            <a:spLocks/>
          </p:cNvSpPr>
          <p:nvPr/>
        </p:nvSpPr>
        <p:spPr>
          <a:xfrm>
            <a:off x="5027309" y="2897854"/>
            <a:ext cx="5194571" cy="1566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chemeClr val="tx1"/>
                </a:solidFill>
                <a:latin typeface="Montserrat" pitchFamily="2" charset="77"/>
              </a:rPr>
              <a:t>TRABAJO Y FAMILIA</a:t>
            </a:r>
          </a:p>
        </p:txBody>
      </p:sp>
    </p:spTree>
    <p:extLst>
      <p:ext uri="{BB962C8B-B14F-4D97-AF65-F5344CB8AC3E}">
        <p14:creationId xmlns:p14="http://schemas.microsoft.com/office/powerpoint/2010/main" val="3914775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95AC8443-3851-7246-A8E2-293792A7B158}"/>
              </a:ext>
            </a:extLst>
          </p:cNvPr>
          <p:cNvSpPr/>
          <p:nvPr/>
        </p:nvSpPr>
        <p:spPr>
          <a:xfrm>
            <a:off x="762934" y="354598"/>
            <a:ext cx="52597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>
                <a:latin typeface="Montserrat" pitchFamily="2" charset="77"/>
              </a:rPr>
              <a:t>7</a:t>
            </a:r>
            <a:r>
              <a:rPr lang="es-ES" sz="3200" b="1" dirty="0" smtClean="0">
                <a:latin typeface="Montserrat" pitchFamily="2" charset="77"/>
              </a:rPr>
              <a:t>.1 </a:t>
            </a:r>
            <a:r>
              <a:rPr lang="es-ES" sz="3200" b="1" dirty="0">
                <a:latin typeface="Montserrat" pitchFamily="2" charset="77"/>
              </a:rPr>
              <a:t>El trabajo de la Familia</a:t>
            </a:r>
            <a:endParaRPr lang="es-ES" sz="3200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xmlns="" id="{AB6AE236-15F3-B640-A03F-BC38363D8AF9}"/>
              </a:ext>
            </a:extLst>
          </p:cNvPr>
          <p:cNvSpPr/>
          <p:nvPr/>
        </p:nvSpPr>
        <p:spPr>
          <a:xfrm>
            <a:off x="520378" y="539994"/>
            <a:ext cx="200025" cy="200025"/>
          </a:xfrm>
          <a:prstGeom prst="ellipse">
            <a:avLst/>
          </a:prstGeom>
          <a:solidFill>
            <a:srgbClr val="8DB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BEAC38B5-1C30-0E4D-AA35-9650304F23E1}"/>
              </a:ext>
            </a:extLst>
          </p:cNvPr>
          <p:cNvSpPr/>
          <p:nvPr/>
        </p:nvSpPr>
        <p:spPr>
          <a:xfrm>
            <a:off x="620389" y="1516662"/>
            <a:ext cx="50361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1600" dirty="0">
                <a:latin typeface="Montserrat" pitchFamily="2" charset="77"/>
              </a:rPr>
              <a:t>La existencia de un </a:t>
            </a:r>
            <a:r>
              <a:rPr lang="es-ES_tradnl" sz="1600" b="1" dirty="0">
                <a:latin typeface="Montserrat" pitchFamily="2" charset="77"/>
              </a:rPr>
              <a:t>conjunto de reglas </a:t>
            </a:r>
            <a:r>
              <a:rPr lang="es-ES_tradnl" sz="1600" dirty="0">
                <a:latin typeface="Montserrat" pitchFamily="2" charset="77"/>
              </a:rPr>
              <a:t>que regulan el trabajo de los familiares es de capital importancia para el buen encaje entre familia y empresa. Estas normas tratan, normalmente, del empleo de descendientes y de los cónyuges o parejas de hecho consolidadas. </a:t>
            </a:r>
            <a:endParaRPr lang="es-ES" sz="1600" dirty="0">
              <a:latin typeface="Montserrat" pitchFamily="2" charset="77"/>
            </a:endParaRP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AD430D17-9CCE-A747-8822-CED7134D3731}"/>
              </a:ext>
            </a:extLst>
          </p:cNvPr>
          <p:cNvSpPr txBox="1">
            <a:spLocks/>
          </p:cNvSpPr>
          <p:nvPr/>
        </p:nvSpPr>
        <p:spPr>
          <a:xfrm>
            <a:off x="6325757" y="1516662"/>
            <a:ext cx="5245854" cy="35105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chemeClr val="tx1"/>
                </a:solidFill>
              </a:rPr>
              <a:t>Trabajos previos a la </a:t>
            </a:r>
            <a:r>
              <a:rPr lang="es-ES_tradnl" sz="1600" dirty="0" smtClean="0">
                <a:solidFill>
                  <a:schemeClr val="tx1"/>
                </a:solidFill>
              </a:rPr>
              <a:t>contratación (prácticas).</a:t>
            </a:r>
            <a:endParaRPr lang="es-ES_tradnl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buClr>
                <a:srgbClr val="8DBCB3"/>
              </a:buClr>
              <a:buSzPct val="124000"/>
            </a:pPr>
            <a:endParaRPr lang="es-ES_tradnl" sz="16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chemeClr val="tx1"/>
                </a:solidFill>
              </a:rPr>
              <a:t>Requisitos para poder incorporarse y trabajo del familiar durante los dos/tres primeros años</a:t>
            </a:r>
          </a:p>
          <a:p>
            <a:pPr marL="342900" indent="-342900">
              <a:lnSpc>
                <a:spcPct val="100000"/>
              </a:lnSpc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endParaRPr lang="es-ES_tradnl" sz="16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chemeClr val="tx1"/>
                </a:solidFill>
              </a:rPr>
              <a:t>Nivel de estudios requerido.</a:t>
            </a:r>
          </a:p>
          <a:p>
            <a:pPr marL="342900" indent="-342900">
              <a:lnSpc>
                <a:spcPct val="100000"/>
              </a:lnSpc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endParaRPr lang="es-ES_tradnl" sz="16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chemeClr val="tx1"/>
                </a:solidFill>
              </a:rPr>
              <a:t>Despidos de un miembro de la familia.</a:t>
            </a:r>
          </a:p>
          <a:p>
            <a:pPr marL="342900" indent="-342900">
              <a:lnSpc>
                <a:spcPct val="100000"/>
              </a:lnSpc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endParaRPr lang="es-ES_tradnl" sz="16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chemeClr val="tx1"/>
                </a:solidFill>
              </a:rPr>
              <a:t>Jubilaciones.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19127C37-8569-104B-B4E0-6354FB6374DD}"/>
              </a:ext>
            </a:extLst>
          </p:cNvPr>
          <p:cNvSpPr/>
          <p:nvPr/>
        </p:nvSpPr>
        <p:spPr>
          <a:xfrm>
            <a:off x="0" y="6503402"/>
            <a:ext cx="12192000" cy="359353"/>
          </a:xfrm>
          <a:prstGeom prst="rect">
            <a:avLst/>
          </a:prstGeom>
          <a:solidFill>
            <a:srgbClr val="8DB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3943E705-84F1-8945-BA17-91B5503EAB49}"/>
              </a:ext>
            </a:extLst>
          </p:cNvPr>
          <p:cNvSpPr txBox="1">
            <a:spLocks/>
          </p:cNvSpPr>
          <p:nvPr/>
        </p:nvSpPr>
        <p:spPr>
          <a:xfrm>
            <a:off x="581287" y="3429000"/>
            <a:ext cx="5245854" cy="19194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chemeClr val="tx1"/>
                </a:solidFill>
              </a:rPr>
              <a:t>Reglas para cónyuges y parejas de hecho.</a:t>
            </a:r>
          </a:p>
          <a:p>
            <a:pPr marL="342900" indent="-342900">
              <a:lnSpc>
                <a:spcPct val="100000"/>
              </a:lnSpc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endParaRPr lang="es-ES_tradnl" sz="16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chemeClr val="tx1"/>
                </a:solidFill>
              </a:rPr>
              <a:t>Familiares no miembros de </a:t>
            </a:r>
            <a:r>
              <a:rPr lang="es-ES_tradnl" sz="1600" dirty="0" smtClean="0">
                <a:solidFill>
                  <a:schemeClr val="tx1"/>
                </a:solidFill>
              </a:rPr>
              <a:t>la </a:t>
            </a:r>
            <a:r>
              <a:rPr lang="es-ES_tradnl" sz="1600" dirty="0">
                <a:solidFill>
                  <a:schemeClr val="tx1"/>
                </a:solidFill>
              </a:rPr>
              <a:t>familia </a:t>
            </a:r>
            <a:r>
              <a:rPr lang="es-ES_tradnl" sz="1600" dirty="0" smtClean="0">
                <a:solidFill>
                  <a:schemeClr val="tx1"/>
                </a:solidFill>
              </a:rPr>
              <a:t>empresaria.</a:t>
            </a:r>
            <a:endParaRPr lang="es-ES_tradnl" sz="16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endParaRPr lang="es-ES_tradnl" sz="16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chemeClr val="tx1"/>
                </a:solidFill>
              </a:rPr>
              <a:t>Trabajo coyuntural.</a:t>
            </a:r>
          </a:p>
        </p:txBody>
      </p:sp>
    </p:spTree>
    <p:extLst>
      <p:ext uri="{BB962C8B-B14F-4D97-AF65-F5344CB8AC3E}">
        <p14:creationId xmlns:p14="http://schemas.microsoft.com/office/powerpoint/2010/main" val="340217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8EAB50D1-B41C-B643-B14F-027AD864A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C03BF487-E616-744F-A5CD-0AB19CCB1298}"/>
              </a:ext>
            </a:extLst>
          </p:cNvPr>
          <p:cNvGrpSpPr/>
          <p:nvPr/>
        </p:nvGrpSpPr>
        <p:grpSpPr>
          <a:xfrm>
            <a:off x="2033351" y="2206170"/>
            <a:ext cx="8188529" cy="2949489"/>
            <a:chOff x="1422399" y="2206170"/>
            <a:chExt cx="8188529" cy="2949489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xmlns="" id="{0BDAF6E9-307F-FF4C-8F1A-F36E4FB80800}"/>
                </a:ext>
              </a:extLst>
            </p:cNvPr>
            <p:cNvSpPr/>
            <p:nvPr userDrawn="1"/>
          </p:nvSpPr>
          <p:spPr>
            <a:xfrm>
              <a:off x="1422400" y="2206171"/>
              <a:ext cx="8188528" cy="2949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xmlns="" id="{4EA3F31D-BD46-1B44-A7DB-5289B257CB2F}"/>
                </a:ext>
              </a:extLst>
            </p:cNvPr>
            <p:cNvSpPr/>
            <p:nvPr userDrawn="1"/>
          </p:nvSpPr>
          <p:spPr>
            <a:xfrm>
              <a:off x="1422399" y="2206170"/>
              <a:ext cx="2993958" cy="2949489"/>
            </a:xfrm>
            <a:prstGeom prst="rect">
              <a:avLst/>
            </a:prstGeom>
            <a:solidFill>
              <a:srgbClr val="8DB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6" name="Título 2">
            <a:extLst>
              <a:ext uri="{FF2B5EF4-FFF2-40B4-BE49-F238E27FC236}">
                <a16:creationId xmlns:a16="http://schemas.microsoft.com/office/drawing/2014/main" xmlns="" id="{93564035-50DD-A04F-B5D9-8A35117B44FA}"/>
              </a:ext>
            </a:extLst>
          </p:cNvPr>
          <p:cNvSpPr txBox="1">
            <a:spLocks/>
          </p:cNvSpPr>
          <p:nvPr/>
        </p:nvSpPr>
        <p:spPr>
          <a:xfrm>
            <a:off x="2531134" y="3077413"/>
            <a:ext cx="2212316" cy="12069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8800" b="1" dirty="0" smtClean="0">
                <a:latin typeface="Montserrat" pitchFamily="2" charset="77"/>
              </a:rPr>
              <a:t>08.</a:t>
            </a:r>
            <a:endParaRPr lang="es-ES" sz="8800" b="1" dirty="0">
              <a:latin typeface="Montserrat" pitchFamily="2" charset="77"/>
            </a:endParaRPr>
          </a:p>
        </p:txBody>
      </p:sp>
      <p:sp>
        <p:nvSpPr>
          <p:cNvPr id="7" name="Marcador de contenido 3">
            <a:extLst>
              <a:ext uri="{FF2B5EF4-FFF2-40B4-BE49-F238E27FC236}">
                <a16:creationId xmlns:a16="http://schemas.microsoft.com/office/drawing/2014/main" xmlns="" id="{EBF715FC-BB35-9145-9148-8B193E1F86C0}"/>
              </a:ext>
            </a:extLst>
          </p:cNvPr>
          <p:cNvSpPr txBox="1">
            <a:spLocks/>
          </p:cNvSpPr>
          <p:nvPr/>
        </p:nvSpPr>
        <p:spPr>
          <a:xfrm>
            <a:off x="5027309" y="2897854"/>
            <a:ext cx="5194571" cy="1566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chemeClr val="tx1"/>
                </a:solidFill>
                <a:latin typeface="Montserrat" pitchFamily="2" charset="77"/>
              </a:rPr>
              <a:t>NORMAS DE CONDUCTA Y CONFLICTO DE </a:t>
            </a:r>
            <a:r>
              <a:rPr lang="es-ES" sz="3200" b="1" dirty="0" smtClean="0">
                <a:solidFill>
                  <a:schemeClr val="tx1"/>
                </a:solidFill>
                <a:latin typeface="Montserrat" pitchFamily="2" charset="77"/>
              </a:rPr>
              <a:t>INTERESES</a:t>
            </a:r>
            <a:endParaRPr lang="es-ES" sz="3200" b="1" dirty="0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19282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95AC8443-3851-7246-A8E2-293792A7B158}"/>
              </a:ext>
            </a:extLst>
          </p:cNvPr>
          <p:cNvSpPr/>
          <p:nvPr/>
        </p:nvSpPr>
        <p:spPr>
          <a:xfrm>
            <a:off x="762934" y="354598"/>
            <a:ext cx="97465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>
                <a:latin typeface="Montserrat" pitchFamily="2" charset="77"/>
              </a:rPr>
              <a:t>8</a:t>
            </a:r>
            <a:r>
              <a:rPr lang="es-ES" sz="3200" b="1" dirty="0" smtClean="0">
                <a:latin typeface="Montserrat" pitchFamily="2" charset="77"/>
              </a:rPr>
              <a:t>.1 </a:t>
            </a:r>
            <a:r>
              <a:rPr lang="es-ES" sz="3200" b="1" dirty="0">
                <a:latin typeface="Montserrat" pitchFamily="2" charset="77"/>
              </a:rPr>
              <a:t>Normas de conducta y conflictos </a:t>
            </a:r>
            <a:r>
              <a:rPr lang="es-ES" sz="3200" b="1" dirty="0" smtClean="0">
                <a:latin typeface="Montserrat" pitchFamily="2" charset="77"/>
              </a:rPr>
              <a:t>de intereses</a:t>
            </a:r>
            <a:r>
              <a:rPr lang="es-ES" sz="3200" b="1" dirty="0">
                <a:latin typeface="Montserrat" pitchFamily="2" charset="77"/>
              </a:rPr>
              <a:t>:</a:t>
            </a:r>
            <a:endParaRPr lang="es-ES" sz="3200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xmlns="" id="{AB6AE236-15F3-B640-A03F-BC38363D8AF9}"/>
              </a:ext>
            </a:extLst>
          </p:cNvPr>
          <p:cNvSpPr/>
          <p:nvPr/>
        </p:nvSpPr>
        <p:spPr>
          <a:xfrm>
            <a:off x="520378" y="539994"/>
            <a:ext cx="200025" cy="200025"/>
          </a:xfrm>
          <a:prstGeom prst="ellipse">
            <a:avLst/>
          </a:prstGeom>
          <a:solidFill>
            <a:srgbClr val="8DB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BEAC38B5-1C30-0E4D-AA35-9650304F23E1}"/>
              </a:ext>
            </a:extLst>
          </p:cNvPr>
          <p:cNvSpPr/>
          <p:nvPr/>
        </p:nvSpPr>
        <p:spPr>
          <a:xfrm>
            <a:off x="620389" y="1516662"/>
            <a:ext cx="503613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Clr>
                <a:srgbClr val="8DBCB3"/>
              </a:buClr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Montserrat" pitchFamily="2" charset="77"/>
              </a:rPr>
              <a:t>¿</a:t>
            </a:r>
            <a:r>
              <a:rPr lang="es-ES" sz="1600" dirty="0">
                <a:latin typeface="Montserrat" pitchFamily="2" charset="77"/>
              </a:rPr>
              <a:t>Deberían los miembros de la familia tener un descuento especial al adquirir los productos o servicios que la empresa ofrece</a:t>
            </a:r>
            <a:r>
              <a:rPr lang="es-ES" sz="1600" dirty="0" smtClean="0">
                <a:latin typeface="Montserrat" pitchFamily="2" charset="77"/>
              </a:rPr>
              <a:t>?.</a:t>
            </a:r>
          </a:p>
          <a:p>
            <a:pPr marL="342900" indent="-342900" algn="just"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r>
              <a:rPr lang="es-ES_tradnl" sz="1600" dirty="0">
                <a:latin typeface="Montserrat" pitchFamily="2" charset="77"/>
              </a:rPr>
              <a:t>¿Debería la empresa sufragar seguros de vida o seguros que cubran el fallecimiento del padre o la madre de un miembro de la siguiente generación</a:t>
            </a:r>
            <a:r>
              <a:rPr lang="es-ES_tradnl" sz="1600" dirty="0" smtClean="0">
                <a:latin typeface="Montserrat" pitchFamily="2" charset="77"/>
              </a:rPr>
              <a:t>?.</a:t>
            </a:r>
          </a:p>
          <a:p>
            <a:pPr marL="342900" indent="-342900" algn="just"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r>
              <a:rPr lang="es-ES_tradnl" sz="1600" dirty="0" smtClean="0">
                <a:latin typeface="Montserrat" pitchFamily="2" charset="77"/>
              </a:rPr>
              <a:t>¿</a:t>
            </a:r>
            <a:r>
              <a:rPr lang="es-ES_tradnl" sz="1600" dirty="0">
                <a:latin typeface="Montserrat" pitchFamily="2" charset="77"/>
              </a:rPr>
              <a:t>Debería la empresa sufragar un plan de pensiones a los miembros de la familia?.</a:t>
            </a:r>
          </a:p>
          <a:p>
            <a:pPr marL="285750" lvl="0" indent="-285750" algn="just">
              <a:buClr>
                <a:srgbClr val="8DBCB3"/>
              </a:buClr>
              <a:buFont typeface="Arial" panose="020B0604020202020204" pitchFamily="34" charset="0"/>
              <a:buChar char="•"/>
            </a:pPr>
            <a:endParaRPr lang="es-ES" sz="1600" dirty="0" smtClean="0">
              <a:latin typeface="Montserrat" pitchFamily="2" charset="77"/>
            </a:endParaRPr>
          </a:p>
          <a:p>
            <a:pPr marL="285750" lvl="0" indent="-285750">
              <a:buClr>
                <a:srgbClr val="8DBCB3"/>
              </a:buClr>
              <a:buFont typeface="Arial" panose="020B0604020202020204" pitchFamily="34" charset="0"/>
              <a:buChar char="•"/>
            </a:pPr>
            <a:endParaRPr lang="es-ES" sz="1600" dirty="0">
              <a:latin typeface="Montserrat" pitchFamily="2" charset="77"/>
            </a:endParaRPr>
          </a:p>
          <a:p>
            <a:pPr marL="285750" lvl="0" indent="-285750">
              <a:buClr>
                <a:srgbClr val="8DBCB3"/>
              </a:buClr>
              <a:buFont typeface="Arial" panose="020B0604020202020204" pitchFamily="34" charset="0"/>
              <a:buChar char="•"/>
            </a:pPr>
            <a:endParaRPr lang="es-ES_tradnl" sz="1600" dirty="0">
              <a:latin typeface="Montserrat" pitchFamily="2" charset="77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19127C37-8569-104B-B4E0-6354FB6374DD}"/>
              </a:ext>
            </a:extLst>
          </p:cNvPr>
          <p:cNvSpPr/>
          <p:nvPr/>
        </p:nvSpPr>
        <p:spPr>
          <a:xfrm>
            <a:off x="0" y="6503402"/>
            <a:ext cx="12192000" cy="359353"/>
          </a:xfrm>
          <a:prstGeom prst="rect">
            <a:avLst/>
          </a:prstGeom>
          <a:solidFill>
            <a:srgbClr val="8DB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07048508-3400-B94F-AB91-1CC73FA268D5}"/>
              </a:ext>
            </a:extLst>
          </p:cNvPr>
          <p:cNvSpPr/>
          <p:nvPr/>
        </p:nvSpPr>
        <p:spPr>
          <a:xfrm>
            <a:off x="6532091" y="1516662"/>
            <a:ext cx="503613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Clr>
                <a:srgbClr val="8DBCB3"/>
              </a:buClr>
              <a:buFont typeface="Arial" panose="020B0604020202020204" pitchFamily="34" charset="0"/>
              <a:buChar char="•"/>
            </a:pPr>
            <a:r>
              <a:rPr lang="es-ES_tradnl" sz="1600" dirty="0" smtClean="0">
                <a:latin typeface="Montserrat" pitchFamily="2" charset="77"/>
              </a:rPr>
              <a:t>Participación </a:t>
            </a:r>
            <a:r>
              <a:rPr lang="es-ES_tradnl" sz="1600" dirty="0">
                <a:latin typeface="Montserrat" pitchFamily="2" charset="77"/>
              </a:rPr>
              <a:t>de miembros de la familia en la vida pública o en partidos políticos. </a:t>
            </a:r>
          </a:p>
          <a:p>
            <a:pPr marL="285750" lvl="0" indent="-285750">
              <a:buClr>
                <a:srgbClr val="8DBCB3"/>
              </a:buClr>
              <a:buFont typeface="Arial" panose="020B0604020202020204" pitchFamily="34" charset="0"/>
              <a:buChar char="•"/>
            </a:pPr>
            <a:endParaRPr lang="es-ES_tradnl" sz="1600" dirty="0">
              <a:latin typeface="Montserrat" pitchFamily="2" charset="77"/>
            </a:endParaRPr>
          </a:p>
          <a:p>
            <a:pPr marL="285750" indent="-285750" algn="just"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r>
              <a:rPr lang="es-ES_tradnl" sz="1600" dirty="0" smtClean="0">
                <a:latin typeface="Montserrat" pitchFamily="2" charset="77"/>
              </a:rPr>
              <a:t>¿Podrán </a:t>
            </a:r>
            <a:r>
              <a:rPr lang="es-ES_tradnl" sz="1600" dirty="0">
                <a:latin typeface="Montserrat" pitchFamily="2" charset="77"/>
              </a:rPr>
              <a:t>los miembros de la familia que trabajan en la empresa familiar tener otras actividades </a:t>
            </a:r>
            <a:r>
              <a:rPr lang="es-ES_tradnl" sz="1600" dirty="0" smtClean="0">
                <a:latin typeface="Montserrat" pitchFamily="2" charset="77"/>
              </a:rPr>
              <a:t>profesionales</a:t>
            </a:r>
            <a:r>
              <a:rPr lang="es-ES_tradnl" sz="1400" dirty="0" smtClean="0">
                <a:latin typeface="Montserrat" pitchFamily="2" charset="77"/>
              </a:rPr>
              <a:t>?</a:t>
            </a:r>
            <a:r>
              <a:rPr lang="es-ES_tradnl" sz="1600" dirty="0" smtClean="0">
                <a:latin typeface="Montserrat" pitchFamily="2" charset="77"/>
              </a:rPr>
              <a:t>.</a:t>
            </a:r>
            <a:endParaRPr lang="es-ES_tradnl" sz="1600" dirty="0">
              <a:latin typeface="Montserrat" pitchFamily="2" charset="77"/>
            </a:endParaRPr>
          </a:p>
          <a:p>
            <a:pPr marL="285750" indent="-285750"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endParaRPr lang="es-ES_tradnl" sz="1600" dirty="0">
              <a:latin typeface="Montserrat" pitchFamily="2" charset="77"/>
            </a:endParaRPr>
          </a:p>
          <a:p>
            <a:pPr marL="285750" indent="-285750" algn="just"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r>
              <a:rPr lang="es-ES_tradnl" sz="1600" dirty="0">
                <a:latin typeface="Montserrat" pitchFamily="2" charset="77"/>
              </a:rPr>
              <a:t>¿Podrán los miembros de la familia tener negocios propios que compitan con la empresa familiar?</a:t>
            </a:r>
          </a:p>
          <a:p>
            <a:pPr marL="285750" indent="-285750"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endParaRPr lang="es-ES_tradnl" sz="1600" dirty="0">
              <a:latin typeface="Montserrat" pitchFamily="2" charset="77"/>
            </a:endParaRPr>
          </a:p>
          <a:p>
            <a:pPr marL="285750" indent="-285750" algn="just">
              <a:buClr>
                <a:srgbClr val="8DBCB3"/>
              </a:buClr>
              <a:buSzPct val="124000"/>
              <a:buFont typeface="Arial" panose="020B0604020202020204" pitchFamily="34" charset="0"/>
              <a:buChar char="•"/>
            </a:pPr>
            <a:r>
              <a:rPr lang="es-ES_tradnl" sz="1600" dirty="0">
                <a:latin typeface="Montserrat" pitchFamily="2" charset="77"/>
              </a:rPr>
              <a:t>¿Podrán poner a sus negocios propios una denominación social que use el apellido familiar?</a:t>
            </a:r>
          </a:p>
        </p:txBody>
      </p:sp>
    </p:spTree>
    <p:extLst>
      <p:ext uri="{BB962C8B-B14F-4D97-AF65-F5344CB8AC3E}">
        <p14:creationId xmlns:p14="http://schemas.microsoft.com/office/powerpoint/2010/main" val="7071820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8EAB50D1-B41C-B643-B14F-027AD864A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C03BF487-E616-744F-A5CD-0AB19CCB1298}"/>
              </a:ext>
            </a:extLst>
          </p:cNvPr>
          <p:cNvGrpSpPr/>
          <p:nvPr/>
        </p:nvGrpSpPr>
        <p:grpSpPr>
          <a:xfrm>
            <a:off x="2033351" y="2206170"/>
            <a:ext cx="8188529" cy="2949489"/>
            <a:chOff x="1422399" y="2206170"/>
            <a:chExt cx="8188529" cy="2949489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xmlns="" id="{0BDAF6E9-307F-FF4C-8F1A-F36E4FB80800}"/>
                </a:ext>
              </a:extLst>
            </p:cNvPr>
            <p:cNvSpPr/>
            <p:nvPr userDrawn="1"/>
          </p:nvSpPr>
          <p:spPr>
            <a:xfrm>
              <a:off x="1422400" y="2206171"/>
              <a:ext cx="8188528" cy="2949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xmlns="" id="{4EA3F31D-BD46-1B44-A7DB-5289B257CB2F}"/>
                </a:ext>
              </a:extLst>
            </p:cNvPr>
            <p:cNvSpPr/>
            <p:nvPr userDrawn="1"/>
          </p:nvSpPr>
          <p:spPr>
            <a:xfrm>
              <a:off x="1422399" y="2206170"/>
              <a:ext cx="2993958" cy="2949489"/>
            </a:xfrm>
            <a:prstGeom prst="rect">
              <a:avLst/>
            </a:prstGeom>
            <a:solidFill>
              <a:srgbClr val="8DB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6" name="Título 2">
            <a:extLst>
              <a:ext uri="{FF2B5EF4-FFF2-40B4-BE49-F238E27FC236}">
                <a16:creationId xmlns:a16="http://schemas.microsoft.com/office/drawing/2014/main" xmlns="" id="{93564035-50DD-A04F-B5D9-8A35117B44FA}"/>
              </a:ext>
            </a:extLst>
          </p:cNvPr>
          <p:cNvSpPr txBox="1">
            <a:spLocks/>
          </p:cNvSpPr>
          <p:nvPr/>
        </p:nvSpPr>
        <p:spPr>
          <a:xfrm>
            <a:off x="2531134" y="3077413"/>
            <a:ext cx="2212316" cy="12069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8800" b="1" dirty="0">
                <a:latin typeface="Montserrat" pitchFamily="2" charset="77"/>
              </a:rPr>
              <a:t>9</a:t>
            </a:r>
          </a:p>
        </p:txBody>
      </p:sp>
      <p:sp>
        <p:nvSpPr>
          <p:cNvPr id="7" name="Marcador de contenido 3">
            <a:extLst>
              <a:ext uri="{FF2B5EF4-FFF2-40B4-BE49-F238E27FC236}">
                <a16:creationId xmlns:a16="http://schemas.microsoft.com/office/drawing/2014/main" xmlns="" id="{EBF715FC-BB35-9145-9148-8B193E1F86C0}"/>
              </a:ext>
            </a:extLst>
          </p:cNvPr>
          <p:cNvSpPr txBox="1">
            <a:spLocks/>
          </p:cNvSpPr>
          <p:nvPr/>
        </p:nvSpPr>
        <p:spPr>
          <a:xfrm>
            <a:off x="5027309" y="2897854"/>
            <a:ext cx="5194571" cy="1566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 smtClean="0">
                <a:solidFill>
                  <a:schemeClr val="tx1"/>
                </a:solidFill>
                <a:latin typeface="Montserrat" pitchFamily="2" charset="77"/>
              </a:rPr>
              <a:t>PUBLICIDAD DEL PROTOCOLO FAMILIAR</a:t>
            </a:r>
            <a:endParaRPr lang="es-ES" sz="3200" b="1" dirty="0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6448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95AC8443-3851-7246-A8E2-293792A7B158}"/>
              </a:ext>
            </a:extLst>
          </p:cNvPr>
          <p:cNvSpPr/>
          <p:nvPr/>
        </p:nvSpPr>
        <p:spPr>
          <a:xfrm>
            <a:off x="762934" y="354598"/>
            <a:ext cx="57663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>
                <a:latin typeface="Montserrat" pitchFamily="2" charset="77"/>
              </a:rPr>
              <a:t>9</a:t>
            </a:r>
            <a:r>
              <a:rPr lang="es-ES" sz="3200" b="1" dirty="0" smtClean="0">
                <a:latin typeface="Montserrat" pitchFamily="2" charset="77"/>
              </a:rPr>
              <a:t>.1. PF PRIVADO O PÚBLICO </a:t>
            </a:r>
            <a:endParaRPr lang="es-ES" sz="3200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xmlns="" id="{AB6AE236-15F3-B640-A03F-BC38363D8AF9}"/>
              </a:ext>
            </a:extLst>
          </p:cNvPr>
          <p:cNvSpPr/>
          <p:nvPr/>
        </p:nvSpPr>
        <p:spPr>
          <a:xfrm>
            <a:off x="520378" y="539994"/>
            <a:ext cx="200025" cy="200025"/>
          </a:xfrm>
          <a:prstGeom prst="ellipse">
            <a:avLst/>
          </a:prstGeom>
          <a:solidFill>
            <a:srgbClr val="8DB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5D838FA9-7536-954C-B9FF-D04965AB7152}"/>
              </a:ext>
            </a:extLst>
          </p:cNvPr>
          <p:cNvSpPr/>
          <p:nvPr/>
        </p:nvSpPr>
        <p:spPr>
          <a:xfrm>
            <a:off x="0" y="6503402"/>
            <a:ext cx="12192000" cy="359353"/>
          </a:xfrm>
          <a:prstGeom prst="rect">
            <a:avLst/>
          </a:prstGeom>
          <a:solidFill>
            <a:srgbClr val="8DB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D2004B30-0679-064F-9DBB-7CED6F307C35}"/>
              </a:ext>
            </a:extLst>
          </p:cNvPr>
          <p:cNvSpPr/>
          <p:nvPr/>
        </p:nvSpPr>
        <p:spPr>
          <a:xfrm>
            <a:off x="1071036" y="1325754"/>
            <a:ext cx="59709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8DBCB3"/>
              </a:buClr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Montserrat" pitchFamily="2" charset="77"/>
              </a:rPr>
              <a:t>El PF puede mantenerse secreto, conocido solo por los socios y familiares que lo suscriben. </a:t>
            </a:r>
            <a:endParaRPr lang="es-ES" sz="1600" dirty="0">
              <a:latin typeface="Montserrat" pitchFamily="2" charset="77"/>
            </a:endParaRPr>
          </a:p>
          <a:p>
            <a:pPr>
              <a:buClr>
                <a:srgbClr val="8DBCB3"/>
              </a:buClr>
            </a:pPr>
            <a:endParaRPr lang="es-ES" sz="1400" dirty="0">
              <a:latin typeface="Montserrat" pitchFamily="2" charset="77"/>
            </a:endParaRPr>
          </a:p>
          <a:p>
            <a:pPr marL="285750" indent="-285750" algn="just">
              <a:buClr>
                <a:srgbClr val="8DBCB3"/>
              </a:buClr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Montserrat" pitchFamily="2" charset="77"/>
              </a:rPr>
              <a:t>El PF puede ser inscrito en el Registro Mercantil y por tanto surten efectos no solo entre los firmantes del mismo sino frente a terceros. </a:t>
            </a:r>
            <a:endParaRPr lang="es-ES" sz="1600" dirty="0">
              <a:latin typeface="Montserrat" pitchFamily="2" charset="77"/>
            </a:endParaRPr>
          </a:p>
          <a:p>
            <a:pPr marL="285750" indent="-285750">
              <a:buClr>
                <a:srgbClr val="8DBCB3"/>
              </a:buClr>
              <a:buFont typeface="Arial" panose="020B0604020202020204" pitchFamily="34" charset="0"/>
              <a:buChar char="•"/>
            </a:pPr>
            <a:endParaRPr lang="es-ES" sz="1400" dirty="0" smtClean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67198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1F0AAF8-679F-DC43-B74F-78E6D384A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"/>
            <a:ext cx="12192000" cy="685596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591BE3A2-4022-4340-A762-7153FDF97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150" y="1670050"/>
            <a:ext cx="44577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72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95AC8443-3851-7246-A8E2-293792A7B158}"/>
              </a:ext>
            </a:extLst>
          </p:cNvPr>
          <p:cNvSpPr/>
          <p:nvPr/>
        </p:nvSpPr>
        <p:spPr>
          <a:xfrm>
            <a:off x="762934" y="354598"/>
            <a:ext cx="29610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>
                <a:latin typeface="Montserrat" pitchFamily="2" charset="77"/>
              </a:rPr>
              <a:t>1.1 Definición</a:t>
            </a:r>
            <a:endParaRPr lang="es-ES" sz="3200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xmlns="" id="{AB6AE236-15F3-B640-A03F-BC38363D8AF9}"/>
              </a:ext>
            </a:extLst>
          </p:cNvPr>
          <p:cNvSpPr/>
          <p:nvPr/>
        </p:nvSpPr>
        <p:spPr>
          <a:xfrm>
            <a:off x="520378" y="539994"/>
            <a:ext cx="200025" cy="200025"/>
          </a:xfrm>
          <a:prstGeom prst="ellipse">
            <a:avLst/>
          </a:prstGeom>
          <a:solidFill>
            <a:srgbClr val="8DB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5CEBE69B-68DE-FC44-B8DD-8D95548B4704}"/>
              </a:ext>
            </a:extLst>
          </p:cNvPr>
          <p:cNvSpPr/>
          <p:nvPr/>
        </p:nvSpPr>
        <p:spPr>
          <a:xfrm>
            <a:off x="8059479" y="0"/>
            <a:ext cx="4132521" cy="544749"/>
          </a:xfrm>
          <a:prstGeom prst="rect">
            <a:avLst/>
          </a:prstGeom>
          <a:solidFill>
            <a:srgbClr val="8DB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8C65FDA6-8641-C94F-8338-1D2711A03D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00" r="30218"/>
          <a:stretch/>
        </p:blipFill>
        <p:spPr>
          <a:xfrm>
            <a:off x="8059479" y="761284"/>
            <a:ext cx="4132521" cy="609671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C512A015-865A-49F5-91F8-0E3650D9FBD7}"/>
              </a:ext>
            </a:extLst>
          </p:cNvPr>
          <p:cNvSpPr txBox="1"/>
          <p:nvPr/>
        </p:nvSpPr>
        <p:spPr>
          <a:xfrm>
            <a:off x="762934" y="1644124"/>
            <a:ext cx="644599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D55F19"/>
              </a:buClr>
              <a:buSzPct val="105000"/>
            </a:pPr>
            <a:r>
              <a:rPr lang="es-ES" sz="1600" dirty="0">
                <a:latin typeface="Montserrat" panose="020B0604020202020204" charset="0"/>
              </a:rPr>
              <a:t>Es un </a:t>
            </a:r>
            <a:r>
              <a:rPr lang="es-ES" sz="1600" b="1" dirty="0" smtClean="0">
                <a:latin typeface="Montserrat" panose="020B0604020202020204" charset="0"/>
              </a:rPr>
              <a:t>CONTRATO</a:t>
            </a:r>
            <a:r>
              <a:rPr lang="es-ES" sz="1600" dirty="0" smtClean="0">
                <a:latin typeface="Montserrat" panose="020B0604020202020204" charset="0"/>
              </a:rPr>
              <a:t> </a:t>
            </a:r>
            <a:r>
              <a:rPr lang="es-ES" sz="1600" b="1" dirty="0" smtClean="0">
                <a:latin typeface="Montserrat" panose="020B0604020202020204" charset="0"/>
              </a:rPr>
              <a:t>para </a:t>
            </a:r>
            <a:r>
              <a:rPr lang="es-ES" sz="1600" b="1" dirty="0">
                <a:latin typeface="Montserrat" panose="020B0604020202020204" charset="0"/>
              </a:rPr>
              <a:t>otorgar seguridad a las relaciones entre la familia y la empresa</a:t>
            </a:r>
            <a:r>
              <a:rPr lang="es-ES" sz="1600" b="1" dirty="0" smtClean="0">
                <a:latin typeface="Montserrat" panose="020B0604020202020204" charset="0"/>
              </a:rPr>
              <a:t>.</a:t>
            </a:r>
          </a:p>
          <a:p>
            <a:pPr algn="just">
              <a:buClr>
                <a:srgbClr val="D55F19"/>
              </a:buClr>
              <a:buSzPct val="105000"/>
            </a:pPr>
            <a:r>
              <a:rPr lang="es-ES" sz="1600" dirty="0">
                <a:latin typeface="Montserrat" panose="020B0604020202020204" charset="0"/>
              </a:rPr>
              <a:t/>
            </a:r>
            <a:br>
              <a:rPr lang="es-ES" sz="1600" dirty="0">
                <a:latin typeface="Montserrat" panose="020B0604020202020204" charset="0"/>
              </a:rPr>
            </a:br>
            <a:r>
              <a:rPr lang="es-ES" sz="1600" dirty="0">
                <a:latin typeface="Montserrat" panose="020B0604020202020204" charset="0"/>
              </a:rPr>
              <a:t>De este modo, </a:t>
            </a:r>
            <a:r>
              <a:rPr lang="es-ES" sz="1600" dirty="0" smtClean="0">
                <a:latin typeface="Montserrat" panose="020B0604020202020204" charset="0"/>
              </a:rPr>
              <a:t>el PF no solo se constituye como un </a:t>
            </a:r>
            <a:r>
              <a:rPr lang="es-ES" sz="1600" b="1" dirty="0" smtClean="0">
                <a:latin typeface="Montserrat" panose="020B0604020202020204" charset="0"/>
              </a:rPr>
              <a:t>acuerdo marco</a:t>
            </a:r>
            <a:r>
              <a:rPr lang="es-ES" sz="1600" dirty="0" smtClean="0">
                <a:latin typeface="Montserrat" panose="020B0604020202020204" charset="0"/>
              </a:rPr>
              <a:t> para regular la forma en que la familia va a relacionarse con el negocio sino que es un “solucionador de conflictos o problemas” que con frecuencia aparecen en la familia empresaria y de los que hablaremos a continuación.</a:t>
            </a:r>
            <a:endParaRPr lang="es-ES" sz="1600" dirty="0">
              <a:latin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36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95AC8443-3851-7246-A8E2-293792A7B158}"/>
              </a:ext>
            </a:extLst>
          </p:cNvPr>
          <p:cNvSpPr/>
          <p:nvPr/>
        </p:nvSpPr>
        <p:spPr>
          <a:xfrm>
            <a:off x="762934" y="354598"/>
            <a:ext cx="89386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>
                <a:latin typeface="Montserrat" pitchFamily="2" charset="77"/>
              </a:rPr>
              <a:t>1.2 ¿Por qué hacer un protocolo familiar?</a:t>
            </a:r>
            <a:endParaRPr lang="es-ES" sz="3200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xmlns="" id="{AB6AE236-15F3-B640-A03F-BC38363D8AF9}"/>
              </a:ext>
            </a:extLst>
          </p:cNvPr>
          <p:cNvSpPr/>
          <p:nvPr/>
        </p:nvSpPr>
        <p:spPr>
          <a:xfrm>
            <a:off x="520378" y="539994"/>
            <a:ext cx="200025" cy="200025"/>
          </a:xfrm>
          <a:prstGeom prst="ellipse">
            <a:avLst/>
          </a:prstGeom>
          <a:solidFill>
            <a:srgbClr val="8DB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BEAC38B5-1C30-0E4D-AA35-9650304F23E1}"/>
              </a:ext>
            </a:extLst>
          </p:cNvPr>
          <p:cNvSpPr/>
          <p:nvPr/>
        </p:nvSpPr>
        <p:spPr>
          <a:xfrm>
            <a:off x="762934" y="1644124"/>
            <a:ext cx="9869624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8DBCB3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Montserrat" pitchFamily="2" charset="77"/>
              </a:rPr>
              <a:t>Porque el PF ayuda a la </a:t>
            </a:r>
            <a:r>
              <a:rPr lang="es-ES" dirty="0" smtClean="0">
                <a:latin typeface="Montserrat" pitchFamily="2" charset="77"/>
              </a:rPr>
              <a:t>familia a resolver conflictos en los que se mezcla empresa y familia, evitando problemas </a:t>
            </a:r>
            <a:r>
              <a:rPr lang="es-ES" dirty="0">
                <a:latin typeface="Montserrat" pitchFamily="2" charset="77"/>
              </a:rPr>
              <a:t>y </a:t>
            </a:r>
            <a:r>
              <a:rPr lang="es-ES" dirty="0" smtClean="0">
                <a:latin typeface="Montserrat" pitchFamily="2" charset="77"/>
              </a:rPr>
              <a:t>siendo una </a:t>
            </a:r>
            <a:r>
              <a:rPr lang="es-ES" dirty="0" err="1" smtClean="0">
                <a:latin typeface="Montserrat" pitchFamily="2" charset="77"/>
              </a:rPr>
              <a:t>guía</a:t>
            </a:r>
            <a:r>
              <a:rPr lang="es-ES" dirty="0" smtClean="0">
                <a:latin typeface="Montserrat" pitchFamily="2" charset="77"/>
              </a:rPr>
              <a:t> </a:t>
            </a:r>
            <a:r>
              <a:rPr lang="es-ES" dirty="0">
                <a:latin typeface="Montserrat" pitchFamily="2" charset="77"/>
              </a:rPr>
              <a:t>para canalizar soluciones. </a:t>
            </a:r>
          </a:p>
          <a:p>
            <a:pPr marL="285750" indent="-285750">
              <a:buClr>
                <a:srgbClr val="8DBCB3"/>
              </a:buClr>
              <a:buFont typeface="Arial" panose="020B0604020202020204" pitchFamily="34" charset="0"/>
              <a:buChar char="•"/>
            </a:pPr>
            <a:endParaRPr lang="es-ES" sz="1600" dirty="0">
              <a:latin typeface="Montserrat" pitchFamily="2" charset="77"/>
            </a:endParaRPr>
          </a:p>
          <a:p>
            <a:pPr marL="285750" indent="-285750">
              <a:buClr>
                <a:srgbClr val="8DBCB3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Montserrat" pitchFamily="2" charset="77"/>
              </a:rPr>
              <a:t>Porque mantiene la </a:t>
            </a:r>
            <a:r>
              <a:rPr lang="es-ES" dirty="0" err="1">
                <a:latin typeface="Montserrat" pitchFamily="2" charset="77"/>
              </a:rPr>
              <a:t>cohesión</a:t>
            </a:r>
            <a:r>
              <a:rPr lang="es-ES" dirty="0">
                <a:latin typeface="Montserrat" pitchFamily="2" charset="77"/>
              </a:rPr>
              <a:t> y la </a:t>
            </a:r>
            <a:r>
              <a:rPr lang="es-ES" dirty="0" err="1">
                <a:latin typeface="Montserrat" pitchFamily="2" charset="77"/>
              </a:rPr>
              <a:t>armonía</a:t>
            </a:r>
            <a:r>
              <a:rPr lang="es-ES" dirty="0">
                <a:latin typeface="Montserrat" pitchFamily="2" charset="77"/>
              </a:rPr>
              <a:t> familiar. </a:t>
            </a:r>
          </a:p>
          <a:p>
            <a:pPr marL="285750" indent="-285750">
              <a:buClr>
                <a:srgbClr val="8DBCB3"/>
              </a:buClr>
              <a:buFont typeface="Arial" panose="020B0604020202020204" pitchFamily="34" charset="0"/>
              <a:buChar char="•"/>
            </a:pPr>
            <a:endParaRPr lang="es-ES" sz="1600" dirty="0">
              <a:latin typeface="Montserrat" pitchFamily="2" charset="77"/>
            </a:endParaRPr>
          </a:p>
          <a:p>
            <a:pPr marL="285750" indent="-285750">
              <a:buClr>
                <a:srgbClr val="8DBCB3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Montserrat" pitchFamily="2" charset="77"/>
              </a:rPr>
              <a:t>Porque el PF marca los objetivos de la Empresa. </a:t>
            </a:r>
          </a:p>
          <a:p>
            <a:pPr marL="285750" indent="-285750">
              <a:buClr>
                <a:srgbClr val="8DBCB3"/>
              </a:buClr>
              <a:buFont typeface="Arial" panose="020B0604020202020204" pitchFamily="34" charset="0"/>
              <a:buChar char="•"/>
            </a:pPr>
            <a:endParaRPr lang="es-ES" sz="1600" dirty="0">
              <a:latin typeface="Montserrat" pitchFamily="2" charset="77"/>
            </a:endParaRPr>
          </a:p>
          <a:p>
            <a:pPr marL="285750" indent="-285750">
              <a:buClr>
                <a:srgbClr val="8DBCB3"/>
              </a:buClr>
              <a:buFont typeface="Arial" panose="020B0604020202020204" pitchFamily="34" charset="0"/>
              <a:buChar char="•"/>
            </a:pPr>
            <a:r>
              <a:rPr lang="es-ES" dirty="0" smtClean="0">
                <a:latin typeface="Montserrat" pitchFamily="2" charset="77"/>
              </a:rPr>
              <a:t>Porque </a:t>
            </a:r>
            <a:r>
              <a:rPr lang="es-ES" dirty="0">
                <a:latin typeface="Montserrat" pitchFamily="2" charset="77"/>
              </a:rPr>
              <a:t>el PF debe establecer un mecanismo sucesorio. </a:t>
            </a:r>
          </a:p>
          <a:p>
            <a:pPr marL="285750" indent="-285750">
              <a:buClr>
                <a:srgbClr val="8DBCB3"/>
              </a:buClr>
              <a:buFont typeface="Arial" panose="020B0604020202020204" pitchFamily="34" charset="0"/>
              <a:buChar char="•"/>
            </a:pPr>
            <a:endParaRPr lang="es-ES" sz="1600" dirty="0">
              <a:latin typeface="Montserrat" pitchFamily="2" charset="77"/>
            </a:endParaRPr>
          </a:p>
          <a:p>
            <a:pPr marL="285750" indent="-285750">
              <a:buClr>
                <a:srgbClr val="8DBCB3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Montserrat" pitchFamily="2" charset="77"/>
              </a:rPr>
              <a:t>Porque el PF debe regular el patrimonio. </a:t>
            </a:r>
          </a:p>
          <a:p>
            <a:pPr marL="285750" indent="-285750">
              <a:buClr>
                <a:srgbClr val="8DBCB3"/>
              </a:buClr>
              <a:buFont typeface="Arial" panose="020B0604020202020204" pitchFamily="34" charset="0"/>
              <a:buChar char="•"/>
            </a:pPr>
            <a:endParaRPr lang="es-ES" sz="1600" dirty="0">
              <a:latin typeface="Montserrat" pitchFamily="2" charset="77"/>
            </a:endParaRPr>
          </a:p>
          <a:p>
            <a:pPr marL="285750" indent="-285750">
              <a:buClr>
                <a:srgbClr val="8DBCB3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Montserrat" pitchFamily="2" charset="77"/>
              </a:rPr>
              <a:t>Porque el PF debe facilitar la </a:t>
            </a:r>
            <a:r>
              <a:rPr lang="es-ES" dirty="0" err="1">
                <a:latin typeface="Montserrat" pitchFamily="2" charset="77"/>
              </a:rPr>
              <a:t>gestión</a:t>
            </a:r>
            <a:r>
              <a:rPr lang="es-ES" dirty="0">
                <a:latin typeface="Montserrat" pitchFamily="2" charset="77"/>
              </a:rPr>
              <a:t> empresarial. </a:t>
            </a:r>
            <a:endParaRPr lang="es-ES" sz="1600" dirty="0">
              <a:effectLst/>
              <a:latin typeface="Montserrat" pitchFamily="2" charset="77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5D838FA9-7536-954C-B9FF-D04965AB7152}"/>
              </a:ext>
            </a:extLst>
          </p:cNvPr>
          <p:cNvSpPr/>
          <p:nvPr/>
        </p:nvSpPr>
        <p:spPr>
          <a:xfrm>
            <a:off x="0" y="6503402"/>
            <a:ext cx="12192000" cy="359353"/>
          </a:xfrm>
          <a:prstGeom prst="rect">
            <a:avLst/>
          </a:prstGeom>
          <a:solidFill>
            <a:srgbClr val="8DB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50512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95AC8443-3851-7246-A8E2-293792A7B158}"/>
              </a:ext>
            </a:extLst>
          </p:cNvPr>
          <p:cNvSpPr/>
          <p:nvPr/>
        </p:nvSpPr>
        <p:spPr>
          <a:xfrm>
            <a:off x="762934" y="354598"/>
            <a:ext cx="29258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>
                <a:latin typeface="Montserrat" pitchFamily="2" charset="77"/>
              </a:rPr>
              <a:t>1.3 ¿Cuándo?</a:t>
            </a:r>
            <a:endParaRPr lang="es-ES" sz="3200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xmlns="" id="{AB6AE236-15F3-B640-A03F-BC38363D8AF9}"/>
              </a:ext>
            </a:extLst>
          </p:cNvPr>
          <p:cNvSpPr/>
          <p:nvPr/>
        </p:nvSpPr>
        <p:spPr>
          <a:xfrm>
            <a:off x="520378" y="539994"/>
            <a:ext cx="200025" cy="200025"/>
          </a:xfrm>
          <a:prstGeom prst="ellipse">
            <a:avLst/>
          </a:prstGeom>
          <a:solidFill>
            <a:srgbClr val="8DB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BEAC38B5-1C30-0E4D-AA35-9650304F23E1}"/>
              </a:ext>
            </a:extLst>
          </p:cNvPr>
          <p:cNvSpPr/>
          <p:nvPr/>
        </p:nvSpPr>
        <p:spPr>
          <a:xfrm>
            <a:off x="620390" y="1108342"/>
            <a:ext cx="6583797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latin typeface="Montserrat" pitchFamily="2" charset="77"/>
              </a:rPr>
              <a:t>Prepararlo “a tiempo”: </a:t>
            </a:r>
          </a:p>
          <a:p>
            <a:endParaRPr lang="es-ES" sz="1400" dirty="0">
              <a:latin typeface="Montserrat" pitchFamily="2" charset="77"/>
            </a:endParaRPr>
          </a:p>
          <a:p>
            <a:r>
              <a:rPr lang="es-ES" sz="1600" dirty="0">
                <a:latin typeface="Montserrat" pitchFamily="2" charset="77"/>
              </a:rPr>
              <a:t>No esperar a desarrollarlo en momentos </a:t>
            </a:r>
            <a:r>
              <a:rPr lang="es-ES" sz="1600" dirty="0" err="1">
                <a:latin typeface="Montserrat" pitchFamily="2" charset="77"/>
              </a:rPr>
              <a:t>difíciles</a:t>
            </a:r>
            <a:r>
              <a:rPr lang="es-ES" sz="1600" dirty="0">
                <a:latin typeface="Montserrat" pitchFamily="2" charset="77"/>
              </a:rPr>
              <a:t> como </a:t>
            </a:r>
            <a:r>
              <a:rPr lang="es-ES" sz="1600" dirty="0" err="1">
                <a:latin typeface="Montserrat" pitchFamily="2" charset="77"/>
              </a:rPr>
              <a:t>solución</a:t>
            </a:r>
            <a:r>
              <a:rPr lang="es-ES" sz="1600" dirty="0">
                <a:latin typeface="Montserrat" pitchFamily="2" charset="77"/>
              </a:rPr>
              <a:t> a los problemas que se hayan planteado. El Protocolo no es para eso, sino para evitar futuros problemas. </a:t>
            </a:r>
          </a:p>
          <a:p>
            <a:endParaRPr lang="es-ES" sz="1600" dirty="0">
              <a:latin typeface="Montserrat" pitchFamily="2" charset="77"/>
            </a:endParaRPr>
          </a:p>
          <a:p>
            <a:r>
              <a:rPr lang="es-ES" sz="1600" b="1" dirty="0" err="1">
                <a:latin typeface="Montserrat" pitchFamily="2" charset="77"/>
              </a:rPr>
              <a:t>Elaboración</a:t>
            </a:r>
            <a:r>
              <a:rPr lang="es-ES" sz="1600" b="1" dirty="0">
                <a:latin typeface="Montserrat" pitchFamily="2" charset="77"/>
              </a:rPr>
              <a:t> de manera “pausada y reflexiva”: </a:t>
            </a:r>
            <a:endParaRPr lang="es-ES" sz="1400" b="1" dirty="0">
              <a:latin typeface="Montserrat" pitchFamily="2" charset="77"/>
            </a:endParaRPr>
          </a:p>
          <a:p>
            <a:endParaRPr lang="es-ES" sz="1600" dirty="0">
              <a:latin typeface="Montserrat" pitchFamily="2" charset="77"/>
            </a:endParaRPr>
          </a:p>
          <a:p>
            <a:pPr algn="just"/>
            <a:r>
              <a:rPr lang="es-ES" sz="1600" dirty="0">
                <a:latin typeface="Montserrat" pitchFamily="2" charset="77"/>
              </a:rPr>
              <a:t>En la </a:t>
            </a:r>
            <a:r>
              <a:rPr lang="es-ES" sz="1600" dirty="0" err="1">
                <a:latin typeface="Montserrat" pitchFamily="2" charset="77"/>
              </a:rPr>
              <a:t>elaboración</a:t>
            </a:r>
            <a:r>
              <a:rPr lang="es-ES" sz="1600" dirty="0">
                <a:latin typeface="Montserrat" pitchFamily="2" charset="77"/>
              </a:rPr>
              <a:t> del Protocolo es tan importante el documento final como su proceso de </a:t>
            </a:r>
            <a:r>
              <a:rPr lang="es-ES" sz="1600" dirty="0" err="1">
                <a:latin typeface="Montserrat" pitchFamily="2" charset="77"/>
              </a:rPr>
              <a:t>elaboración</a:t>
            </a:r>
            <a:r>
              <a:rPr lang="es-ES" sz="1600" dirty="0">
                <a:latin typeface="Montserrat" pitchFamily="2" charset="77"/>
              </a:rPr>
              <a:t> que implica la </a:t>
            </a:r>
            <a:r>
              <a:rPr lang="es-ES" sz="1600" dirty="0" err="1">
                <a:latin typeface="Montserrat" pitchFamily="2" charset="77"/>
              </a:rPr>
              <a:t>comunicación</a:t>
            </a:r>
            <a:r>
              <a:rPr lang="es-ES" sz="1600" dirty="0">
                <a:latin typeface="Montserrat" pitchFamily="2" charset="77"/>
              </a:rPr>
              <a:t> y </a:t>
            </a:r>
            <a:r>
              <a:rPr lang="es-ES" sz="1600" dirty="0" err="1">
                <a:latin typeface="Montserrat" pitchFamily="2" charset="77"/>
              </a:rPr>
              <a:t>reflexión</a:t>
            </a:r>
            <a:r>
              <a:rPr lang="es-ES" sz="1600" dirty="0">
                <a:latin typeface="Montserrat" pitchFamily="2" charset="77"/>
              </a:rPr>
              <a:t> de todos los miembros de la familia. </a:t>
            </a:r>
            <a:endParaRPr lang="es-ES" sz="1400" dirty="0">
              <a:latin typeface="Montserrat" pitchFamily="2" charset="77"/>
            </a:endParaRP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AD430D17-9CCE-A747-8822-CED7134D3731}"/>
              </a:ext>
            </a:extLst>
          </p:cNvPr>
          <p:cNvSpPr txBox="1">
            <a:spLocks/>
          </p:cNvSpPr>
          <p:nvPr/>
        </p:nvSpPr>
        <p:spPr>
          <a:xfrm flipV="1">
            <a:off x="9296399" y="3795635"/>
            <a:ext cx="1316534" cy="4305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b="1" dirty="0"/>
              <a:t>FASES</a:t>
            </a:r>
          </a:p>
          <a:p>
            <a:pPr algn="ctr"/>
            <a:endParaRPr lang="es-E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Causas que lo motivan.</a:t>
            </a:r>
            <a:br>
              <a:rPr lang="es-ES" sz="1600" dirty="0"/>
            </a:br>
            <a:endParaRPr lang="es-E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err="1"/>
              <a:t>Discusión</a:t>
            </a:r>
            <a:r>
              <a:rPr lang="es-ES" sz="1600" dirty="0"/>
              <a:t> y consenso sobre su contenido.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err="1"/>
              <a:t>Adopción</a:t>
            </a:r>
            <a:r>
              <a:rPr lang="es-ES" sz="1600" dirty="0"/>
              <a:t> de acuerdos.</a:t>
            </a:r>
            <a:br>
              <a:rPr lang="es-ES" sz="1600" dirty="0"/>
            </a:br>
            <a:endParaRPr lang="es-E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smtClean="0"/>
              <a:t>Plasmaciodocumental</a:t>
            </a:r>
            <a:r>
              <a:rPr lang="es-ES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Seguimiento y </a:t>
            </a:r>
            <a:r>
              <a:rPr lang="es-ES" sz="1600" dirty="0" err="1"/>
              <a:t>revisión</a:t>
            </a:r>
            <a:r>
              <a:rPr lang="es-ES" sz="1600" dirty="0"/>
              <a:t> continuada.</a:t>
            </a:r>
          </a:p>
        </p:txBody>
      </p:sp>
    </p:spTree>
    <p:extLst>
      <p:ext uri="{BB962C8B-B14F-4D97-AF65-F5344CB8AC3E}">
        <p14:creationId xmlns:p14="http://schemas.microsoft.com/office/powerpoint/2010/main" val="239893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95AC8443-3851-7246-A8E2-293792A7B158}"/>
              </a:ext>
            </a:extLst>
          </p:cNvPr>
          <p:cNvSpPr/>
          <p:nvPr/>
        </p:nvSpPr>
        <p:spPr>
          <a:xfrm>
            <a:off x="762934" y="354598"/>
            <a:ext cx="79496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>
                <a:latin typeface="Montserrat" pitchFamily="2" charset="77"/>
              </a:rPr>
              <a:t>1.4 El éxito de un protocolo familiar</a:t>
            </a:r>
            <a:endParaRPr lang="es-ES" sz="3200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xmlns="" id="{AB6AE236-15F3-B640-A03F-BC38363D8AF9}"/>
              </a:ext>
            </a:extLst>
          </p:cNvPr>
          <p:cNvSpPr/>
          <p:nvPr/>
        </p:nvSpPr>
        <p:spPr>
          <a:xfrm>
            <a:off x="520378" y="539994"/>
            <a:ext cx="200025" cy="200025"/>
          </a:xfrm>
          <a:prstGeom prst="ellipse">
            <a:avLst/>
          </a:prstGeom>
          <a:solidFill>
            <a:srgbClr val="8DB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19127C37-8569-104B-B4E0-6354FB6374DD}"/>
              </a:ext>
            </a:extLst>
          </p:cNvPr>
          <p:cNvSpPr/>
          <p:nvPr/>
        </p:nvSpPr>
        <p:spPr>
          <a:xfrm>
            <a:off x="0" y="6503402"/>
            <a:ext cx="12192000" cy="359353"/>
          </a:xfrm>
          <a:prstGeom prst="rect">
            <a:avLst/>
          </a:prstGeom>
          <a:solidFill>
            <a:srgbClr val="8DB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F309E18B-ED48-4A41-A4CF-C0283FADA6F6}"/>
              </a:ext>
            </a:extLst>
          </p:cNvPr>
          <p:cNvSpPr/>
          <p:nvPr/>
        </p:nvSpPr>
        <p:spPr>
          <a:xfrm>
            <a:off x="520378" y="1428452"/>
            <a:ext cx="99241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8DBCB3"/>
              </a:buClr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Montserrat" pitchFamily="2" charset="77"/>
              </a:rPr>
              <a:t>No </a:t>
            </a:r>
            <a:r>
              <a:rPr lang="es-ES" sz="1600" dirty="0">
                <a:latin typeface="Montserrat" pitchFamily="2" charset="77"/>
              </a:rPr>
              <a:t>existe el “Protocolo tipo</a:t>
            </a:r>
            <a:r>
              <a:rPr lang="es-ES" sz="1600" dirty="0" smtClean="0">
                <a:latin typeface="Montserrat" pitchFamily="2" charset="77"/>
              </a:rPr>
              <a:t>”, sino que debe elaborarse “ad hoc” para la empresa a la que va dirigido, ajustándose cada norma a la idiosincrasia de la empresa destinataria. . </a:t>
            </a:r>
            <a:r>
              <a:rPr lang="es-ES" sz="1600" dirty="0" smtClean="0">
                <a:latin typeface="Montserrat" pitchFamily="2" charset="77"/>
              </a:rPr>
              <a:t> </a:t>
            </a:r>
            <a:endParaRPr lang="es-ES" sz="1400" dirty="0">
              <a:latin typeface="Montserrat" pitchFamily="2" charset="77"/>
            </a:endParaRPr>
          </a:p>
          <a:p>
            <a:pPr>
              <a:buClr>
                <a:srgbClr val="8DBCB3"/>
              </a:buClr>
            </a:pPr>
            <a:endParaRPr lang="es-ES" sz="1600" dirty="0">
              <a:latin typeface="Montserrat" pitchFamily="2" charset="77"/>
            </a:endParaRPr>
          </a:p>
          <a:p>
            <a:pPr marL="285750" indent="-285750">
              <a:buClr>
                <a:srgbClr val="8DBCB3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Montserrat" pitchFamily="2" charset="77"/>
              </a:rPr>
              <a:t>Una buena </a:t>
            </a:r>
            <a:r>
              <a:rPr lang="es-ES" sz="1600" dirty="0" err="1">
                <a:latin typeface="Montserrat" pitchFamily="2" charset="77"/>
              </a:rPr>
              <a:t>formación</a:t>
            </a:r>
            <a:r>
              <a:rPr lang="es-ES" sz="1600" dirty="0">
                <a:latin typeface="Montserrat" pitchFamily="2" charset="77"/>
              </a:rPr>
              <a:t> a</a:t>
            </a:r>
            <a:r>
              <a:rPr lang="es-ES" sz="1600" dirty="0" smtClean="0">
                <a:latin typeface="Montserrat" pitchFamily="2" charset="77"/>
              </a:rPr>
              <a:t> </a:t>
            </a:r>
            <a:r>
              <a:rPr lang="es-ES" sz="1600" dirty="0">
                <a:latin typeface="Montserrat" pitchFamily="2" charset="77"/>
              </a:rPr>
              <a:t>los miembros de la </a:t>
            </a:r>
            <a:r>
              <a:rPr lang="es-ES" sz="1600" dirty="0" smtClean="0">
                <a:latin typeface="Montserrat" pitchFamily="2" charset="77"/>
              </a:rPr>
              <a:t>familia, que deben conocer con precisión sus </a:t>
            </a:r>
            <a:r>
              <a:rPr lang="es-ES" sz="1600" dirty="0">
                <a:latin typeface="Montserrat" pitchFamily="2" charset="77"/>
              </a:rPr>
              <a:t>derechos y obligaciones. </a:t>
            </a:r>
            <a:endParaRPr lang="es-ES" sz="1400" dirty="0">
              <a:latin typeface="Montserrat" pitchFamily="2" charset="77"/>
            </a:endParaRPr>
          </a:p>
          <a:p>
            <a:pPr marL="285750" indent="-285750">
              <a:buClr>
                <a:srgbClr val="8DBCB3"/>
              </a:buClr>
              <a:buFont typeface="Arial" panose="020B0604020202020204" pitchFamily="34" charset="0"/>
              <a:buChar char="•"/>
            </a:pPr>
            <a:endParaRPr lang="es-ES" sz="1600" dirty="0">
              <a:latin typeface="Montserrat" pitchFamily="2" charset="77"/>
            </a:endParaRPr>
          </a:p>
          <a:p>
            <a:pPr marL="285750" indent="-285750">
              <a:buClr>
                <a:srgbClr val="8DBCB3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Montserrat" pitchFamily="2" charset="77"/>
              </a:rPr>
              <a:t>Mecanismos para facilitar la salida a quien no quiera permanecer en la Empresa. </a:t>
            </a:r>
            <a:endParaRPr lang="es-ES" sz="14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7324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8E4E71E5-7BA7-534D-9F54-F7ED43AC01B5}"/>
              </a:ext>
            </a:extLst>
          </p:cNvPr>
          <p:cNvSpPr txBox="1"/>
          <p:nvPr/>
        </p:nvSpPr>
        <p:spPr>
          <a:xfrm>
            <a:off x="762934" y="1751846"/>
            <a:ext cx="644599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 dirty="0" smtClean="0">
                <a:latin typeface="Montserrat" pitchFamily="2" charset="77"/>
              </a:rPr>
              <a:t>Contractual</a:t>
            </a:r>
            <a:r>
              <a:rPr lang="es-ES" sz="1600" b="1" dirty="0">
                <a:latin typeface="Montserrat" pitchFamily="2" charset="77"/>
              </a:rPr>
              <a:t>.</a:t>
            </a:r>
            <a:endParaRPr lang="es-ES" sz="1400" b="1" dirty="0">
              <a:latin typeface="Montserrat" pitchFamily="2" charset="77"/>
            </a:endParaRPr>
          </a:p>
          <a:p>
            <a:endParaRPr lang="es-ES" sz="1600" dirty="0">
              <a:latin typeface="Montserrat" pitchFamily="2" charset="77"/>
            </a:endParaRPr>
          </a:p>
          <a:p>
            <a:pPr marL="285750" indent="-285750">
              <a:buClr>
                <a:srgbClr val="8DBCB3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Montserrat" pitchFamily="2" charset="77"/>
              </a:rPr>
              <a:t>Contrato entre las partes</a:t>
            </a:r>
            <a:br>
              <a:rPr lang="es-ES" sz="1600" dirty="0">
                <a:latin typeface="Montserrat" pitchFamily="2" charset="77"/>
              </a:rPr>
            </a:br>
            <a:endParaRPr lang="es-ES" sz="1600" dirty="0">
              <a:latin typeface="Montserrat" pitchFamily="2" charset="77"/>
            </a:endParaRPr>
          </a:p>
          <a:p>
            <a:pPr marL="285750" indent="-285750">
              <a:buClr>
                <a:srgbClr val="8DBCB3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Montserrat" pitchFamily="2" charset="77"/>
              </a:rPr>
              <a:t>Otros </a:t>
            </a:r>
            <a:r>
              <a:rPr lang="es-ES" sz="1600" dirty="0" smtClean="0">
                <a:latin typeface="Montserrat" pitchFamily="2" charset="77"/>
              </a:rPr>
              <a:t>documentos:</a:t>
            </a:r>
          </a:p>
          <a:p>
            <a:pPr>
              <a:buClr>
                <a:srgbClr val="8DBCB3"/>
              </a:buClr>
            </a:pPr>
            <a:r>
              <a:rPr lang="es-ES" sz="1600" dirty="0">
                <a:latin typeface="Montserrat" pitchFamily="2" charset="77"/>
              </a:rPr>
              <a:t>	</a:t>
            </a:r>
            <a:r>
              <a:rPr lang="es-ES" sz="1600" dirty="0" smtClean="0">
                <a:latin typeface="Montserrat" pitchFamily="2" charset="77"/>
              </a:rPr>
              <a:t>- Estatutos</a:t>
            </a:r>
          </a:p>
          <a:p>
            <a:pPr>
              <a:buClr>
                <a:srgbClr val="8DBCB3"/>
              </a:buClr>
            </a:pPr>
            <a:r>
              <a:rPr lang="es-ES" sz="1600" dirty="0">
                <a:latin typeface="Montserrat" pitchFamily="2" charset="77"/>
              </a:rPr>
              <a:t>	</a:t>
            </a:r>
            <a:r>
              <a:rPr lang="es-ES" sz="1600" dirty="0" smtClean="0">
                <a:latin typeface="Montserrat" pitchFamily="2" charset="77"/>
              </a:rPr>
              <a:t>– Testamento</a:t>
            </a:r>
          </a:p>
          <a:p>
            <a:pPr>
              <a:buClr>
                <a:srgbClr val="8DBCB3"/>
              </a:buClr>
            </a:pPr>
            <a:r>
              <a:rPr lang="es-ES" sz="1600" dirty="0">
                <a:latin typeface="Montserrat" pitchFamily="2" charset="77"/>
              </a:rPr>
              <a:t>	</a:t>
            </a:r>
            <a:r>
              <a:rPr lang="es-ES" sz="1600" dirty="0" smtClean="0">
                <a:latin typeface="Montserrat" pitchFamily="2" charset="77"/>
              </a:rPr>
              <a:t>- Capitulaciones matrimoniales </a:t>
            </a:r>
            <a:endParaRPr lang="es-ES" sz="1400" dirty="0">
              <a:latin typeface="Montserrat" pitchFamily="2" charset="77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95AC8443-3851-7246-A8E2-293792A7B158}"/>
              </a:ext>
            </a:extLst>
          </p:cNvPr>
          <p:cNvSpPr/>
          <p:nvPr/>
        </p:nvSpPr>
        <p:spPr>
          <a:xfrm>
            <a:off x="762934" y="354598"/>
            <a:ext cx="6263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>
                <a:latin typeface="Montserrat" pitchFamily="2" charset="77"/>
              </a:rPr>
              <a:t>1.5 Grados de obligatoriedad</a:t>
            </a:r>
            <a:endParaRPr lang="es-ES" sz="3200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xmlns="" id="{AB6AE236-15F3-B640-A03F-BC38363D8AF9}"/>
              </a:ext>
            </a:extLst>
          </p:cNvPr>
          <p:cNvSpPr/>
          <p:nvPr/>
        </p:nvSpPr>
        <p:spPr>
          <a:xfrm>
            <a:off x="520378" y="539994"/>
            <a:ext cx="200025" cy="200025"/>
          </a:xfrm>
          <a:prstGeom prst="ellipse">
            <a:avLst/>
          </a:prstGeom>
          <a:solidFill>
            <a:srgbClr val="8DB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8CB78FE8-4252-9A40-834C-5CC6E749B35A}"/>
              </a:ext>
            </a:extLst>
          </p:cNvPr>
          <p:cNvSpPr/>
          <p:nvPr/>
        </p:nvSpPr>
        <p:spPr>
          <a:xfrm>
            <a:off x="7995685" y="0"/>
            <a:ext cx="4196316" cy="544749"/>
          </a:xfrm>
          <a:prstGeom prst="rect">
            <a:avLst/>
          </a:prstGeom>
          <a:solidFill>
            <a:srgbClr val="8DB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026" name="Picture 2" descr="Persona Que Firma El Documento De Documentación">
            <a:extLst>
              <a:ext uri="{FF2B5EF4-FFF2-40B4-BE49-F238E27FC236}">
                <a16:creationId xmlns:a16="http://schemas.microsoft.com/office/drawing/2014/main" xmlns="" id="{56FD43BC-947E-CB44-AD52-24660CC5D5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1" r="31201"/>
          <a:stretch/>
        </p:blipFill>
        <p:spPr bwMode="auto">
          <a:xfrm>
            <a:off x="7995684" y="740018"/>
            <a:ext cx="4196316" cy="611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094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186878E4-5507-CB44-80BD-C2B9F7023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C03BF487-E616-744F-A5CD-0AB19CCB1298}"/>
              </a:ext>
            </a:extLst>
          </p:cNvPr>
          <p:cNvGrpSpPr/>
          <p:nvPr/>
        </p:nvGrpSpPr>
        <p:grpSpPr>
          <a:xfrm>
            <a:off x="2033351" y="2206170"/>
            <a:ext cx="8188529" cy="2949489"/>
            <a:chOff x="1422399" y="2206170"/>
            <a:chExt cx="8188529" cy="2949489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xmlns="" id="{0BDAF6E9-307F-FF4C-8F1A-F36E4FB80800}"/>
                </a:ext>
              </a:extLst>
            </p:cNvPr>
            <p:cNvSpPr/>
            <p:nvPr userDrawn="1"/>
          </p:nvSpPr>
          <p:spPr>
            <a:xfrm>
              <a:off x="1422400" y="2206171"/>
              <a:ext cx="8188528" cy="2949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xmlns="" id="{4EA3F31D-BD46-1B44-A7DB-5289B257CB2F}"/>
                </a:ext>
              </a:extLst>
            </p:cNvPr>
            <p:cNvSpPr/>
            <p:nvPr userDrawn="1"/>
          </p:nvSpPr>
          <p:spPr>
            <a:xfrm>
              <a:off x="1422399" y="2206170"/>
              <a:ext cx="2993958" cy="2949489"/>
            </a:xfrm>
            <a:prstGeom prst="rect">
              <a:avLst/>
            </a:prstGeom>
            <a:solidFill>
              <a:srgbClr val="8DB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6" name="Título 2">
            <a:extLst>
              <a:ext uri="{FF2B5EF4-FFF2-40B4-BE49-F238E27FC236}">
                <a16:creationId xmlns:a16="http://schemas.microsoft.com/office/drawing/2014/main" xmlns="" id="{93564035-50DD-A04F-B5D9-8A35117B44FA}"/>
              </a:ext>
            </a:extLst>
          </p:cNvPr>
          <p:cNvSpPr txBox="1">
            <a:spLocks/>
          </p:cNvSpPr>
          <p:nvPr/>
        </p:nvSpPr>
        <p:spPr>
          <a:xfrm>
            <a:off x="2531134" y="3077413"/>
            <a:ext cx="1998392" cy="12069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8800" b="1" dirty="0">
                <a:latin typeface="Montserrat" pitchFamily="2" charset="77"/>
              </a:rPr>
              <a:t>02.</a:t>
            </a:r>
          </a:p>
        </p:txBody>
      </p:sp>
      <p:sp>
        <p:nvSpPr>
          <p:cNvPr id="7" name="Marcador de contenido 3">
            <a:extLst>
              <a:ext uri="{FF2B5EF4-FFF2-40B4-BE49-F238E27FC236}">
                <a16:creationId xmlns:a16="http://schemas.microsoft.com/office/drawing/2014/main" xmlns="" id="{EBF715FC-BB35-9145-9148-8B193E1F86C0}"/>
              </a:ext>
            </a:extLst>
          </p:cNvPr>
          <p:cNvSpPr txBox="1">
            <a:spLocks/>
          </p:cNvSpPr>
          <p:nvPr/>
        </p:nvSpPr>
        <p:spPr>
          <a:xfrm>
            <a:off x="5643326" y="2897854"/>
            <a:ext cx="4286250" cy="1566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600" b="1" dirty="0">
                <a:solidFill>
                  <a:schemeClr val="tx1"/>
                </a:solidFill>
                <a:latin typeface="Montserrat" pitchFamily="2" charset="77"/>
              </a:rPr>
              <a:t>CONTENIDO DEL PROTOCOLO FAMILIAR</a:t>
            </a:r>
          </a:p>
        </p:txBody>
      </p:sp>
    </p:spTree>
    <p:extLst>
      <p:ext uri="{BB962C8B-B14F-4D97-AF65-F5344CB8AC3E}">
        <p14:creationId xmlns:p14="http://schemas.microsoft.com/office/powerpoint/2010/main" val="2857513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95AC8443-3851-7246-A8E2-293792A7B158}"/>
              </a:ext>
            </a:extLst>
          </p:cNvPr>
          <p:cNvSpPr/>
          <p:nvPr/>
        </p:nvSpPr>
        <p:spPr>
          <a:xfrm>
            <a:off x="762934" y="354598"/>
            <a:ext cx="45432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>
                <a:latin typeface="Montserrat" pitchFamily="2" charset="77"/>
              </a:rPr>
              <a:t>2.1 Contenido básico</a:t>
            </a:r>
            <a:endParaRPr lang="es-ES" sz="3200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xmlns="" id="{AB6AE236-15F3-B640-A03F-BC38363D8AF9}"/>
              </a:ext>
            </a:extLst>
          </p:cNvPr>
          <p:cNvSpPr/>
          <p:nvPr/>
        </p:nvSpPr>
        <p:spPr>
          <a:xfrm>
            <a:off x="520378" y="539994"/>
            <a:ext cx="200025" cy="200025"/>
          </a:xfrm>
          <a:prstGeom prst="ellipse">
            <a:avLst/>
          </a:prstGeom>
          <a:solidFill>
            <a:srgbClr val="8DB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BEAC38B5-1C30-0E4D-AA35-9650304F23E1}"/>
              </a:ext>
            </a:extLst>
          </p:cNvPr>
          <p:cNvSpPr/>
          <p:nvPr/>
        </p:nvSpPr>
        <p:spPr>
          <a:xfrm>
            <a:off x="720403" y="809400"/>
            <a:ext cx="52374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latin typeface="Montserrat" pitchFamily="2" charset="77"/>
              </a:rPr>
              <a:t>.</a:t>
            </a:r>
          </a:p>
          <a:p>
            <a:r>
              <a:rPr lang="es-ES" sz="1600" dirty="0">
                <a:latin typeface="Montserrat" pitchFamily="2" charset="77"/>
              </a:rPr>
              <a:t/>
            </a:r>
            <a:br>
              <a:rPr lang="es-ES" sz="1600" dirty="0">
                <a:latin typeface="Montserrat" pitchFamily="2" charset="77"/>
              </a:rPr>
            </a:br>
            <a:r>
              <a:rPr lang="es-ES" sz="1600" dirty="0">
                <a:latin typeface="Montserrat" pitchFamily="2" charset="77"/>
              </a:rPr>
              <a:t>Parte </a:t>
            </a:r>
            <a:r>
              <a:rPr lang="es-ES" sz="1600" dirty="0" err="1">
                <a:latin typeface="Montserrat" pitchFamily="2" charset="77"/>
              </a:rPr>
              <a:t>programática</a:t>
            </a:r>
            <a:r>
              <a:rPr lang="es-ES" sz="1600" dirty="0">
                <a:latin typeface="Montserrat" pitchFamily="2" charset="77"/>
              </a:rPr>
              <a:t>: </a:t>
            </a:r>
          </a:p>
          <a:p>
            <a:endParaRPr lang="es-ES" sz="1400" dirty="0">
              <a:latin typeface="Montserrat" pitchFamily="2" charset="77"/>
            </a:endParaRPr>
          </a:p>
          <a:p>
            <a:pPr marL="285750" indent="-285750">
              <a:buClr>
                <a:srgbClr val="8DBCB3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Montserrat" pitchFamily="2" charset="77"/>
              </a:rPr>
              <a:t>Origen de la </a:t>
            </a:r>
            <a:r>
              <a:rPr lang="es-ES" sz="1600" dirty="0" smtClean="0">
                <a:latin typeface="Montserrat" pitchFamily="2" charset="77"/>
              </a:rPr>
              <a:t>Familia. </a:t>
            </a:r>
            <a:endParaRPr lang="es-ES" sz="1400" dirty="0">
              <a:latin typeface="Montserrat" pitchFamily="2" charset="77"/>
            </a:endParaRPr>
          </a:p>
          <a:p>
            <a:pPr marL="285750" indent="-285750">
              <a:buClr>
                <a:srgbClr val="8DBCB3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Montserrat" pitchFamily="2" charset="77"/>
              </a:rPr>
              <a:t>Origen de la </a:t>
            </a:r>
            <a:r>
              <a:rPr lang="es-ES" sz="1600" dirty="0" smtClean="0">
                <a:latin typeface="Montserrat" pitchFamily="2" charset="77"/>
              </a:rPr>
              <a:t>Empresa. </a:t>
            </a:r>
            <a:endParaRPr lang="es-ES" sz="1400" dirty="0">
              <a:latin typeface="Montserrat" pitchFamily="2" charset="77"/>
            </a:endParaRPr>
          </a:p>
          <a:p>
            <a:pPr marL="285750" indent="-285750" algn="just">
              <a:buClr>
                <a:srgbClr val="8DBCB3"/>
              </a:buClr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Montserrat" pitchFamily="2" charset="77"/>
              </a:rPr>
              <a:t>Hacia </a:t>
            </a:r>
            <a:r>
              <a:rPr lang="es-ES" sz="1600" dirty="0">
                <a:latin typeface="Montserrat" pitchFamily="2" charset="77"/>
              </a:rPr>
              <a:t>donde se quiere </a:t>
            </a:r>
            <a:r>
              <a:rPr lang="es-ES" sz="1600" dirty="0" smtClean="0">
                <a:latin typeface="Montserrat" pitchFamily="2" charset="77"/>
              </a:rPr>
              <a:t>caminar:</a:t>
            </a:r>
            <a:endParaRPr lang="es-ES" sz="1400" dirty="0">
              <a:latin typeface="Montserrat" pitchFamily="2" charset="77"/>
            </a:endParaRPr>
          </a:p>
          <a:p>
            <a:endParaRPr lang="es-ES" sz="1600" dirty="0">
              <a:latin typeface="Montserrat" pitchFamily="2" charset="77"/>
            </a:endParaRPr>
          </a:p>
          <a:p>
            <a:pPr marL="285750" indent="-285750">
              <a:buClr>
                <a:srgbClr val="8DBCB3"/>
              </a:buClr>
              <a:buFont typeface="Arial" panose="020B0604020202020204" pitchFamily="34" charset="0"/>
              <a:buChar char="•"/>
            </a:pPr>
            <a:endParaRPr lang="es-ES" sz="1400" dirty="0">
              <a:effectLst/>
              <a:latin typeface="Montserrat" pitchFamily="2" charset="77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1A1658D4-402A-DE4A-AF32-AAA394C8C4C8}"/>
              </a:ext>
            </a:extLst>
          </p:cNvPr>
          <p:cNvSpPr/>
          <p:nvPr/>
        </p:nvSpPr>
        <p:spPr>
          <a:xfrm>
            <a:off x="0" y="6678503"/>
            <a:ext cx="12192000" cy="184252"/>
          </a:xfrm>
          <a:prstGeom prst="rect">
            <a:avLst/>
          </a:prstGeom>
          <a:solidFill>
            <a:srgbClr val="8DB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03DE3AB0-952D-7F47-98C4-193DBEB98FE8}"/>
              </a:ext>
            </a:extLst>
          </p:cNvPr>
          <p:cNvSpPr/>
          <p:nvPr/>
        </p:nvSpPr>
        <p:spPr>
          <a:xfrm>
            <a:off x="5794683" y="354598"/>
            <a:ext cx="523748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s-ES" sz="1600" dirty="0" smtClean="0">
                <a:latin typeface="Montserrat" pitchFamily="2" charset="77"/>
              </a:rPr>
              <a:t>Gobierno de la </a:t>
            </a:r>
            <a:r>
              <a:rPr lang="es-ES" sz="1600" dirty="0">
                <a:latin typeface="Montserrat" pitchFamily="2" charset="77"/>
              </a:rPr>
              <a:t>empresa: el </a:t>
            </a:r>
            <a:r>
              <a:rPr lang="es-ES" sz="1600" dirty="0" smtClean="0">
                <a:latin typeface="Montserrat" pitchFamily="2" charset="77"/>
              </a:rPr>
              <a:t>PF </a:t>
            </a:r>
            <a:r>
              <a:rPr lang="es-ES" sz="1600" dirty="0">
                <a:latin typeface="Montserrat" pitchFamily="2" charset="77"/>
              </a:rPr>
              <a:t>crea, configura y regula los órganos ad hoc de la empresa </a:t>
            </a:r>
            <a:r>
              <a:rPr lang="es-ES" sz="1600" dirty="0" smtClean="0">
                <a:latin typeface="Montserrat" pitchFamily="2" charset="77"/>
              </a:rPr>
              <a:t>familiar (Consejo de Familia y la Asamblea Familiar).</a:t>
            </a:r>
          </a:p>
          <a:p>
            <a:pPr marL="285750" indent="-285750" algn="just">
              <a:buFontTx/>
              <a:buChar char="-"/>
            </a:pPr>
            <a:r>
              <a:rPr lang="es-ES" sz="1600" dirty="0">
                <a:latin typeface="Montserrat" pitchFamily="2" charset="77"/>
              </a:rPr>
              <a:t>el </a:t>
            </a:r>
            <a:r>
              <a:rPr lang="es-ES" sz="1600" dirty="0" smtClean="0">
                <a:latin typeface="Montserrat" pitchFamily="2" charset="77"/>
              </a:rPr>
              <a:t>PF </a:t>
            </a:r>
            <a:r>
              <a:rPr lang="es-ES" sz="1600" dirty="0">
                <a:latin typeface="Montserrat" pitchFamily="2" charset="77"/>
              </a:rPr>
              <a:t>también puede regular de un modo más personalizado y específico los órganos societarios comunes, como son la Junta General de Socios/Accionistas y el órgano de administración (siendo lo más habitual al respecto constituir un Consejo de </a:t>
            </a:r>
            <a:r>
              <a:rPr lang="es-ES" sz="1600" dirty="0" smtClean="0">
                <a:latin typeface="Montserrat" pitchFamily="2" charset="77"/>
              </a:rPr>
              <a:t>Administración).</a:t>
            </a:r>
          </a:p>
          <a:p>
            <a:pPr marL="285750" indent="-285750" algn="just">
              <a:buFontTx/>
              <a:buChar char="-"/>
            </a:pPr>
            <a:r>
              <a:rPr lang="es-ES" sz="1600" dirty="0">
                <a:latin typeface="Montserrat" pitchFamily="2" charset="77"/>
              </a:rPr>
              <a:t>el </a:t>
            </a:r>
            <a:r>
              <a:rPr lang="es-ES" sz="1600" dirty="0" smtClean="0">
                <a:latin typeface="Montserrat" pitchFamily="2" charset="77"/>
              </a:rPr>
              <a:t>PF regula </a:t>
            </a:r>
            <a:r>
              <a:rPr lang="es-ES" sz="1600" dirty="0">
                <a:latin typeface="Montserrat" pitchFamily="2" charset="77"/>
              </a:rPr>
              <a:t>el régimen de transmisión de las acciones o participaciones sociales de la empresa familiar, con el fin de que se mantengan en el seno de la </a:t>
            </a:r>
            <a:r>
              <a:rPr lang="es-ES" sz="1600" dirty="0" smtClean="0">
                <a:latin typeface="Montserrat" pitchFamily="2" charset="77"/>
              </a:rPr>
              <a:t>familia.</a:t>
            </a:r>
          </a:p>
          <a:p>
            <a:pPr marL="285750" indent="-285750" algn="just">
              <a:buFontTx/>
              <a:buChar char="-"/>
            </a:pPr>
            <a:r>
              <a:rPr lang="es-ES" sz="1600" dirty="0" err="1" smtClean="0">
                <a:latin typeface="Montserrat" pitchFamily="2" charset="77"/>
              </a:rPr>
              <a:t>Política</a:t>
            </a:r>
            <a:r>
              <a:rPr lang="es-ES" sz="1600" dirty="0" smtClean="0">
                <a:latin typeface="Montserrat" pitchFamily="2" charset="77"/>
              </a:rPr>
              <a:t> </a:t>
            </a:r>
            <a:r>
              <a:rPr lang="es-ES" sz="1600" dirty="0">
                <a:latin typeface="Montserrat" pitchFamily="2" charset="77"/>
              </a:rPr>
              <a:t>de trabajo y empleo de los miembros de la </a:t>
            </a:r>
            <a:r>
              <a:rPr lang="es-ES" sz="1600" dirty="0" smtClean="0">
                <a:latin typeface="Montserrat" pitchFamily="2" charset="77"/>
              </a:rPr>
              <a:t>Familia en la empresa (criterios para acceder a un determinado puesto –formación, experiencia, etc.-).</a:t>
            </a:r>
          </a:p>
          <a:p>
            <a:pPr marL="285750" indent="-285750" algn="just">
              <a:buFontTx/>
              <a:buChar char="-"/>
            </a:pPr>
            <a:r>
              <a:rPr lang="es-ES" sz="1600" dirty="0" err="1" smtClean="0">
                <a:latin typeface="Montserrat" pitchFamily="2" charset="77"/>
              </a:rPr>
              <a:t>Política</a:t>
            </a:r>
            <a:r>
              <a:rPr lang="es-ES" sz="1600" dirty="0" smtClean="0">
                <a:latin typeface="Montserrat" pitchFamily="2" charset="77"/>
              </a:rPr>
              <a:t> </a:t>
            </a:r>
            <a:r>
              <a:rPr lang="es-ES" sz="1600" dirty="0">
                <a:latin typeface="Montserrat" pitchFamily="2" charset="77"/>
              </a:rPr>
              <a:t>retributiva de los miembros de la familia que trabajan en la Empresa</a:t>
            </a:r>
            <a:r>
              <a:rPr lang="es-ES" sz="1600" dirty="0" smtClean="0">
                <a:latin typeface="Montserrat" pitchFamily="2" charset="77"/>
              </a:rPr>
              <a:t>. (evita conflictos importantes). </a:t>
            </a:r>
          </a:p>
          <a:p>
            <a:pPr marL="285750" indent="-285750" algn="just">
              <a:buFontTx/>
              <a:buChar char="-"/>
            </a:pPr>
            <a:r>
              <a:rPr lang="es-ES" sz="1600" dirty="0" err="1" smtClean="0">
                <a:latin typeface="Montserrat" pitchFamily="2" charset="77"/>
              </a:rPr>
              <a:t>Jubilación</a:t>
            </a:r>
            <a:r>
              <a:rPr lang="es-ES" sz="1600" dirty="0" smtClean="0">
                <a:latin typeface="Montserrat" pitchFamily="2" charset="77"/>
              </a:rPr>
              <a:t> </a:t>
            </a:r>
            <a:r>
              <a:rPr lang="es-ES" sz="1600" dirty="0">
                <a:latin typeface="Montserrat" pitchFamily="2" charset="77"/>
              </a:rPr>
              <a:t>de los miembros de la familia </a:t>
            </a:r>
            <a:r>
              <a:rPr lang="es-ES" sz="1600" dirty="0" smtClean="0">
                <a:latin typeface="Montserrat" pitchFamily="2" charset="77"/>
              </a:rPr>
              <a:t>–directivos </a:t>
            </a:r>
            <a:r>
              <a:rPr lang="es-ES" sz="1600" dirty="0">
                <a:latin typeface="Montserrat" pitchFamily="2" charset="77"/>
              </a:rPr>
              <a:t>y </a:t>
            </a:r>
            <a:r>
              <a:rPr lang="es-ES" sz="1600" dirty="0" smtClean="0">
                <a:latin typeface="Montserrat" pitchFamily="2" charset="77"/>
              </a:rPr>
              <a:t>trabajadores-. </a:t>
            </a:r>
            <a:endParaRPr lang="es-ES" sz="1400" dirty="0">
              <a:effectLst/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300450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1253</TotalTime>
  <Words>1430</Words>
  <Application>Microsoft Office PowerPoint</Application>
  <PresentationFormat>Panorámica</PresentationFormat>
  <Paragraphs>189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Montserrat</vt:lpstr>
      <vt:lpstr>MS Mincho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Raquel</dc:creator>
  <cp:lastModifiedBy>Cuenta Microsoft</cp:lastModifiedBy>
  <cp:revision>42</cp:revision>
  <dcterms:created xsi:type="dcterms:W3CDTF">2021-04-30T07:54:52Z</dcterms:created>
  <dcterms:modified xsi:type="dcterms:W3CDTF">2021-10-15T08:05:58Z</dcterms:modified>
</cp:coreProperties>
</file>